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7" r:id="rId2"/>
    <p:sldId id="258" r:id="rId3"/>
    <p:sldId id="259" r:id="rId4"/>
    <p:sldId id="260" r:id="rId5"/>
    <p:sldId id="277" r:id="rId6"/>
    <p:sldId id="267" r:id="rId7"/>
    <p:sldId id="275" r:id="rId8"/>
    <p:sldId id="269" r:id="rId9"/>
    <p:sldId id="276" r:id="rId10"/>
    <p:sldId id="270" r:id="rId11"/>
    <p:sldId id="271" r:id="rId12"/>
    <p:sldId id="272" r:id="rId13"/>
    <p:sldId id="273" r:id="rId14"/>
    <p:sldId id="261" r:id="rId15"/>
    <p:sldId id="278" r:id="rId16"/>
    <p:sldId id="274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1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DA68A6-38F1-4549-B6EE-1BEDC90E4397}" type="datetimeFigureOut">
              <a:rPr lang="en-US" smtClean="0"/>
              <a:t>20-Sep-21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5A330A-1437-47B1-92FA-76D2721BA4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2019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5A330A-1437-47B1-92FA-76D2721BA4D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4673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ABDC0-3C0D-43E8-A0CA-70B61E773F22}" type="datetimeFigureOut">
              <a:rPr lang="en-US" smtClean="0"/>
              <a:pPr/>
              <a:t>20-Sep-21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28ECC-E690-40B8-82A4-F9528908B2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ABDC0-3C0D-43E8-A0CA-70B61E773F22}" type="datetimeFigureOut">
              <a:rPr lang="en-US" smtClean="0"/>
              <a:pPr/>
              <a:t>20-Sep-21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28ECC-E690-40B8-82A4-F9528908B2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ABDC0-3C0D-43E8-A0CA-70B61E773F22}" type="datetimeFigureOut">
              <a:rPr lang="en-US" smtClean="0"/>
              <a:pPr/>
              <a:t>20-Sep-21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28ECC-E690-40B8-82A4-F9528908B2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533400"/>
          </a:xfrm>
        </p:spPr>
        <p:txBody>
          <a:bodyPr/>
          <a:lstStyle>
            <a:lvl1pPr>
              <a:defRPr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Times New Roman" pitchFamily="18" charset="0"/>
                <a:cs typeface="Times New Roman" pitchFamily="18" charset="0"/>
              </a:defRPr>
            </a:lvl1pPr>
            <a:lvl2pPr>
              <a:defRPr>
                <a:latin typeface="Times New Roman" pitchFamily="18" charset="0"/>
                <a:cs typeface="Times New Roman" pitchFamily="18" charset="0"/>
              </a:defRPr>
            </a:lvl2pPr>
            <a:lvl3pPr>
              <a:defRPr>
                <a:latin typeface="Times New Roman" pitchFamily="18" charset="0"/>
                <a:cs typeface="Times New Roman" pitchFamily="18" charset="0"/>
              </a:defRPr>
            </a:lvl3pPr>
            <a:lvl4pPr>
              <a:defRPr>
                <a:latin typeface="Times New Roman" pitchFamily="18" charset="0"/>
                <a:cs typeface="Times New Roman" pitchFamily="18" charset="0"/>
              </a:defRPr>
            </a:lvl4pPr>
            <a:lvl5pPr>
              <a:defRPr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ABDC0-3C0D-43E8-A0CA-70B61E773F22}" type="datetimeFigureOut">
              <a:rPr lang="en-US" smtClean="0"/>
              <a:pPr/>
              <a:t>20-Sep-21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28ECC-E690-40B8-82A4-F9528908B26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457200" y="240268"/>
            <a:ext cx="8610600" cy="3693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b="1" cap="none" spc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b="1" cap="none" spc="0" baseline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4: PHẢN ỨNG TRAO ĐỔI ION TRONG DUNG DỊCH CÁC CHẤT ĐIỆN LI</a:t>
            </a:r>
            <a:endParaRPr lang="en-US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ABDC0-3C0D-43E8-A0CA-70B61E773F22}" type="datetimeFigureOut">
              <a:rPr lang="en-US" smtClean="0"/>
              <a:pPr/>
              <a:t>20-Sep-21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28ECC-E690-40B8-82A4-F9528908B2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ABDC0-3C0D-43E8-A0CA-70B61E773F22}" type="datetimeFigureOut">
              <a:rPr lang="en-US" smtClean="0"/>
              <a:pPr/>
              <a:t>20-Sep-21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28ECC-E690-40B8-82A4-F9528908B2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ABDC0-3C0D-43E8-A0CA-70B61E773F22}" type="datetimeFigureOut">
              <a:rPr lang="en-US" smtClean="0"/>
              <a:pPr/>
              <a:t>20-Sep-21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28ECC-E690-40B8-82A4-F9528908B2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ABDC0-3C0D-43E8-A0CA-70B61E773F22}" type="datetimeFigureOut">
              <a:rPr lang="en-US" smtClean="0"/>
              <a:pPr/>
              <a:t>20-Sep-21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28ECC-E690-40B8-82A4-F9528908B2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ABDC0-3C0D-43E8-A0CA-70B61E773F22}" type="datetimeFigureOut">
              <a:rPr lang="en-US" smtClean="0"/>
              <a:pPr/>
              <a:t>20-Sep-21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28ECC-E690-40B8-82A4-F9528908B2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ABDC0-3C0D-43E8-A0CA-70B61E773F22}" type="datetimeFigureOut">
              <a:rPr lang="en-US" smtClean="0"/>
              <a:pPr/>
              <a:t>20-Sep-21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28ECC-E690-40B8-82A4-F9528908B2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ABDC0-3C0D-43E8-A0CA-70B61E773F22}" type="datetimeFigureOut">
              <a:rPr lang="en-US" smtClean="0"/>
              <a:pPr/>
              <a:t>20-Sep-21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28ECC-E690-40B8-82A4-F9528908B2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0ABDC0-3C0D-43E8-A0CA-70B61E773F22}" type="datetimeFigureOut">
              <a:rPr lang="en-US" smtClean="0"/>
              <a:pPr/>
              <a:t>20-Sep-21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D28ECC-E690-40B8-82A4-F9528908B26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0.bin"/><Relationship Id="rId10" Type="http://schemas.openxmlformats.org/officeDocument/2006/relationships/image" Target="../media/image14.wmf"/><Relationship Id="rId4" Type="http://schemas.openxmlformats.org/officeDocument/2006/relationships/image" Target="../media/image11.wmf"/><Relationship Id="rId9" Type="http://schemas.openxmlformats.org/officeDocument/2006/relationships/oleObject" Target="../embeddings/oleObject12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12" Type="http://schemas.openxmlformats.org/officeDocument/2006/relationships/image" Target="../media/image1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6.wmf"/><Relationship Id="rId11" Type="http://schemas.openxmlformats.org/officeDocument/2006/relationships/oleObject" Target="../embeddings/oleObject17.bin"/><Relationship Id="rId5" Type="http://schemas.openxmlformats.org/officeDocument/2006/relationships/oleObject" Target="../embeddings/oleObject14.bin"/><Relationship Id="rId10" Type="http://schemas.openxmlformats.org/officeDocument/2006/relationships/image" Target="../media/image18.wmf"/><Relationship Id="rId4" Type="http://schemas.openxmlformats.org/officeDocument/2006/relationships/image" Target="../media/image15.wmf"/><Relationship Id="rId9" Type="http://schemas.openxmlformats.org/officeDocument/2006/relationships/oleObject" Target="../embeddings/oleObject16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10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7.wmf"/><Relationship Id="rId1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9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6.wmf"/><Relationship Id="rId4" Type="http://schemas.openxmlformats.org/officeDocument/2006/relationships/image" Target="../media/image3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8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44475"/>
            <a:ext cx="7772400" cy="1470025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8000" b="1" dirty="0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BÀI 4</a:t>
            </a:r>
            <a:endParaRPr lang="en-US" sz="8000" b="1" dirty="0">
              <a:ln w="11430"/>
              <a:solidFill>
                <a:schemeClr val="tx2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828800"/>
            <a:ext cx="9144000" cy="2971800"/>
          </a:xfrm>
        </p:spPr>
        <p:txBody>
          <a:bodyPr>
            <a:noAutofit/>
          </a:bodyPr>
          <a:lstStyle/>
          <a:p>
            <a:r>
              <a:rPr lang="en-US" sz="5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Phản</a:t>
            </a:r>
            <a:r>
              <a:rPr lang="en-US" sz="5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5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ứng</a:t>
            </a:r>
            <a:r>
              <a:rPr lang="en-US" sz="5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5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trao</a:t>
            </a:r>
            <a:r>
              <a:rPr lang="en-US" sz="5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5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đổi</a:t>
            </a:r>
            <a:r>
              <a:rPr lang="en-US" sz="5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ion </a:t>
            </a:r>
            <a:r>
              <a:rPr lang="en-US" sz="5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trong</a:t>
            </a:r>
            <a:r>
              <a:rPr lang="en-US" sz="5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dung </a:t>
            </a:r>
            <a:r>
              <a:rPr lang="en-US" sz="5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dịch</a:t>
            </a:r>
            <a:r>
              <a:rPr lang="en-US" sz="5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5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các</a:t>
            </a:r>
            <a:r>
              <a:rPr lang="en-US" sz="5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5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chất</a:t>
            </a:r>
            <a:r>
              <a:rPr lang="en-US" sz="5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5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điện</a:t>
            </a:r>
            <a:r>
              <a:rPr lang="en-US" sz="5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li (</a:t>
            </a:r>
            <a:r>
              <a:rPr lang="en-US" sz="5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tiết</a:t>
            </a:r>
            <a:r>
              <a:rPr lang="en-US" sz="5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1)</a:t>
            </a:r>
            <a:endParaRPr lang="en-US" sz="5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4" name="Picture 3" descr="hoa hoc 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14700" y="3640685"/>
            <a:ext cx="2514600" cy="254842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81000" y="4038600"/>
            <a:ext cx="685800" cy="6858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Phiếu</a:t>
            </a:r>
            <a:r>
              <a:rPr lang="en-US" dirty="0" smtClean="0"/>
              <a:t> </a:t>
            </a:r>
            <a:r>
              <a:rPr lang="en-US" dirty="0" err="1" smtClean="0"/>
              <a:t>học</a:t>
            </a:r>
            <a:r>
              <a:rPr lang="en-US" dirty="0" smtClean="0"/>
              <a:t> </a:t>
            </a:r>
            <a:r>
              <a:rPr lang="en-US" dirty="0" err="1" smtClean="0"/>
              <a:t>tập</a:t>
            </a:r>
            <a:r>
              <a:rPr lang="en-US" dirty="0" smtClean="0"/>
              <a:t> </a:t>
            </a:r>
            <a:r>
              <a:rPr lang="en-US" dirty="0" err="1" smtClean="0"/>
              <a:t>số</a:t>
            </a:r>
            <a:r>
              <a:rPr lang="en-US" dirty="0" smtClean="0"/>
              <a:t>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n-US" b="1" dirty="0" err="1" smtClean="0"/>
              <a:t>Bài</a:t>
            </a:r>
            <a:r>
              <a:rPr lang="en-US" b="1" dirty="0" smtClean="0"/>
              <a:t> </a:t>
            </a:r>
            <a:r>
              <a:rPr lang="en-US" b="1" dirty="0" err="1" smtClean="0"/>
              <a:t>tập</a:t>
            </a:r>
            <a:r>
              <a:rPr lang="en-US" b="1" dirty="0" smtClean="0"/>
              <a:t> 1.</a:t>
            </a:r>
            <a:r>
              <a:rPr lang="en-US" dirty="0" smtClean="0"/>
              <a:t> </a:t>
            </a:r>
            <a:r>
              <a:rPr lang="en-US" dirty="0" err="1" smtClean="0"/>
              <a:t>Phương</a:t>
            </a:r>
            <a:r>
              <a:rPr lang="en-US" dirty="0" smtClean="0"/>
              <a:t> </a:t>
            </a:r>
            <a:r>
              <a:rPr lang="en-US" dirty="0" err="1" smtClean="0"/>
              <a:t>trình</a:t>
            </a:r>
            <a:r>
              <a:rPr lang="en-US" dirty="0" smtClean="0"/>
              <a:t> ion </a:t>
            </a:r>
            <a:r>
              <a:rPr lang="en-US" dirty="0" err="1" smtClean="0"/>
              <a:t>rút</a:t>
            </a:r>
            <a:r>
              <a:rPr lang="en-US" dirty="0" smtClean="0"/>
              <a:t> </a:t>
            </a:r>
            <a:r>
              <a:rPr lang="en-US" dirty="0" err="1" smtClean="0"/>
              <a:t>gọn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phản</a:t>
            </a:r>
            <a:r>
              <a:rPr lang="en-US" dirty="0" smtClean="0"/>
              <a:t> </a:t>
            </a:r>
            <a:r>
              <a:rPr lang="en-US" dirty="0" err="1" smtClean="0"/>
              <a:t>ứng</a:t>
            </a:r>
            <a:r>
              <a:rPr lang="en-US" dirty="0" smtClean="0"/>
              <a:t> </a:t>
            </a:r>
            <a:r>
              <a:rPr lang="en-US" dirty="0" err="1" smtClean="0"/>
              <a:t>cho</a:t>
            </a:r>
            <a:r>
              <a:rPr lang="en-US" dirty="0" smtClean="0"/>
              <a:t> </a:t>
            </a:r>
            <a:r>
              <a:rPr lang="en-US" dirty="0" err="1" smtClean="0"/>
              <a:t>biết</a:t>
            </a:r>
            <a:r>
              <a:rPr lang="en-US" dirty="0" smtClean="0"/>
              <a:t>:</a:t>
            </a:r>
          </a:p>
          <a:p>
            <a:pPr algn="just">
              <a:buNone/>
            </a:pPr>
            <a:r>
              <a:rPr lang="en-US" dirty="0" smtClean="0"/>
              <a:t>A. </a:t>
            </a:r>
            <a:r>
              <a:rPr lang="en-US" dirty="0" err="1" smtClean="0"/>
              <a:t>Những</a:t>
            </a:r>
            <a:r>
              <a:rPr lang="en-US" dirty="0" smtClean="0"/>
              <a:t> ion </a:t>
            </a:r>
            <a:r>
              <a:rPr lang="en-US" dirty="0" err="1" smtClean="0"/>
              <a:t>nào</a:t>
            </a:r>
            <a:r>
              <a:rPr lang="en-US" dirty="0" smtClean="0"/>
              <a:t> </a:t>
            </a:r>
            <a:r>
              <a:rPr lang="en-US" dirty="0" err="1" smtClean="0"/>
              <a:t>tồn</a:t>
            </a:r>
            <a:r>
              <a:rPr lang="en-US" dirty="0" smtClean="0"/>
              <a:t> </a:t>
            </a:r>
            <a:r>
              <a:rPr lang="en-US" dirty="0" err="1" smtClean="0"/>
              <a:t>tại</a:t>
            </a:r>
            <a:r>
              <a:rPr lang="en-US" dirty="0" smtClean="0"/>
              <a:t> </a:t>
            </a:r>
            <a:r>
              <a:rPr lang="en-US" dirty="0" err="1" smtClean="0"/>
              <a:t>trong</a:t>
            </a:r>
            <a:r>
              <a:rPr lang="en-US" dirty="0" smtClean="0"/>
              <a:t> dung </a:t>
            </a:r>
            <a:r>
              <a:rPr lang="en-US" dirty="0" err="1" smtClean="0"/>
              <a:t>dịch</a:t>
            </a:r>
            <a:r>
              <a:rPr lang="en-US" dirty="0" smtClean="0"/>
              <a:t>,</a:t>
            </a:r>
          </a:p>
          <a:p>
            <a:pPr algn="just">
              <a:buNone/>
            </a:pPr>
            <a:r>
              <a:rPr lang="en-US" dirty="0" smtClean="0"/>
              <a:t>B. </a:t>
            </a:r>
            <a:r>
              <a:rPr lang="en-US" dirty="0" err="1" smtClean="0"/>
              <a:t>Nồng</a:t>
            </a:r>
            <a:r>
              <a:rPr lang="en-US" dirty="0" smtClean="0"/>
              <a:t> </a:t>
            </a:r>
            <a:r>
              <a:rPr lang="en-US" dirty="0" err="1" smtClean="0"/>
              <a:t>độ</a:t>
            </a:r>
            <a:r>
              <a:rPr lang="en-US" dirty="0" smtClean="0"/>
              <a:t> </a:t>
            </a:r>
            <a:r>
              <a:rPr lang="en-US" dirty="0" err="1" smtClean="0"/>
              <a:t>những</a:t>
            </a:r>
            <a:r>
              <a:rPr lang="en-US" dirty="0" smtClean="0"/>
              <a:t> ion </a:t>
            </a:r>
            <a:r>
              <a:rPr lang="en-US" dirty="0" err="1" smtClean="0"/>
              <a:t>nào</a:t>
            </a:r>
            <a:r>
              <a:rPr lang="en-US" dirty="0" smtClean="0"/>
              <a:t> </a:t>
            </a:r>
            <a:r>
              <a:rPr lang="en-US" dirty="0" err="1" smtClean="0"/>
              <a:t>trong</a:t>
            </a:r>
            <a:r>
              <a:rPr lang="en-US" dirty="0" smtClean="0"/>
              <a:t> dung </a:t>
            </a:r>
            <a:r>
              <a:rPr lang="en-US" dirty="0" err="1" smtClean="0"/>
              <a:t>dịch</a:t>
            </a:r>
            <a:r>
              <a:rPr lang="en-US" dirty="0" smtClean="0"/>
              <a:t> </a:t>
            </a:r>
            <a:r>
              <a:rPr lang="en-US" dirty="0" err="1" smtClean="0"/>
              <a:t>lớn</a:t>
            </a:r>
            <a:r>
              <a:rPr lang="en-US" dirty="0" smtClean="0"/>
              <a:t> </a:t>
            </a:r>
            <a:r>
              <a:rPr lang="en-US" dirty="0" err="1" smtClean="0"/>
              <a:t>nhất</a:t>
            </a:r>
            <a:r>
              <a:rPr lang="en-US" dirty="0" smtClean="0"/>
              <a:t>.</a:t>
            </a:r>
          </a:p>
          <a:p>
            <a:pPr algn="just">
              <a:buNone/>
            </a:pPr>
            <a:r>
              <a:rPr lang="en-US" dirty="0" smtClean="0"/>
              <a:t>C. </a:t>
            </a:r>
            <a:r>
              <a:rPr lang="en-US" dirty="0" err="1" smtClean="0"/>
              <a:t>Bản</a:t>
            </a:r>
            <a:r>
              <a:rPr lang="en-US" dirty="0" smtClean="0"/>
              <a:t> </a:t>
            </a:r>
            <a:r>
              <a:rPr lang="en-US" dirty="0" err="1" smtClean="0"/>
              <a:t>chất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phản</a:t>
            </a:r>
            <a:r>
              <a:rPr lang="en-US" dirty="0" smtClean="0"/>
              <a:t> </a:t>
            </a:r>
            <a:r>
              <a:rPr lang="en-US" dirty="0" err="1" smtClean="0"/>
              <a:t>ứng</a:t>
            </a:r>
            <a:r>
              <a:rPr lang="en-US" dirty="0" smtClean="0"/>
              <a:t> </a:t>
            </a:r>
            <a:r>
              <a:rPr lang="en-US" dirty="0" err="1" smtClean="0"/>
              <a:t>trong</a:t>
            </a:r>
            <a:r>
              <a:rPr lang="en-US" dirty="0" smtClean="0"/>
              <a:t> dung </a:t>
            </a:r>
            <a:r>
              <a:rPr lang="en-US" dirty="0" err="1" smtClean="0"/>
              <a:t>dịch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chất</a:t>
            </a:r>
            <a:r>
              <a:rPr lang="en-US" dirty="0" smtClean="0"/>
              <a:t> </a:t>
            </a:r>
            <a:r>
              <a:rPr lang="en-US" dirty="0" err="1" smtClean="0"/>
              <a:t>điện</a:t>
            </a:r>
            <a:r>
              <a:rPr lang="en-US" dirty="0" smtClean="0"/>
              <a:t> li.</a:t>
            </a:r>
          </a:p>
          <a:p>
            <a:pPr algn="just">
              <a:buNone/>
            </a:pPr>
            <a:r>
              <a:rPr lang="en-US" dirty="0" smtClean="0"/>
              <a:t>D. </a:t>
            </a:r>
            <a:r>
              <a:rPr lang="en-US" dirty="0" err="1" smtClean="0"/>
              <a:t>Không</a:t>
            </a:r>
            <a:r>
              <a:rPr lang="en-US" dirty="0" smtClean="0"/>
              <a:t> </a:t>
            </a:r>
            <a:r>
              <a:rPr lang="en-US" dirty="0" err="1" smtClean="0"/>
              <a:t>tồn</a:t>
            </a:r>
            <a:r>
              <a:rPr lang="en-US" dirty="0" smtClean="0"/>
              <a:t> </a:t>
            </a:r>
            <a:r>
              <a:rPr lang="en-US" dirty="0" err="1" smtClean="0"/>
              <a:t>tại</a:t>
            </a:r>
            <a:r>
              <a:rPr lang="en-US" dirty="0" smtClean="0"/>
              <a:t> </a:t>
            </a:r>
            <a:r>
              <a:rPr lang="en-US" dirty="0" err="1" smtClean="0"/>
              <a:t>phân</a:t>
            </a:r>
            <a:r>
              <a:rPr lang="en-US" dirty="0" smtClean="0"/>
              <a:t> </a:t>
            </a:r>
            <a:r>
              <a:rPr lang="en-US" dirty="0" err="1" smtClean="0"/>
              <a:t>tử</a:t>
            </a:r>
            <a:r>
              <a:rPr lang="en-US" dirty="0" smtClean="0"/>
              <a:t> </a:t>
            </a:r>
            <a:r>
              <a:rPr lang="en-US" dirty="0" err="1" smtClean="0"/>
              <a:t>trong</a:t>
            </a:r>
            <a:r>
              <a:rPr lang="en-US" dirty="0" smtClean="0"/>
              <a:t> dung </a:t>
            </a:r>
            <a:r>
              <a:rPr lang="en-US" dirty="0" err="1" smtClean="0"/>
              <a:t>dịch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chất</a:t>
            </a:r>
            <a:r>
              <a:rPr lang="en-US" dirty="0" smtClean="0"/>
              <a:t> </a:t>
            </a:r>
            <a:r>
              <a:rPr lang="en-US" dirty="0" err="1" smtClean="0"/>
              <a:t>điện</a:t>
            </a:r>
            <a:r>
              <a:rPr lang="en-US" dirty="0" smtClean="0"/>
              <a:t> li.</a:t>
            </a:r>
          </a:p>
          <a:p>
            <a:pPr algn="just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val 11"/>
          <p:cNvSpPr/>
          <p:nvPr/>
        </p:nvSpPr>
        <p:spPr>
          <a:xfrm>
            <a:off x="304800" y="3200400"/>
            <a:ext cx="685800" cy="6858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/>
          <a:lstStyle/>
          <a:p>
            <a:pPr>
              <a:buNone/>
            </a:pPr>
            <a:r>
              <a:rPr lang="en-US" b="1" dirty="0" err="1" smtClean="0"/>
              <a:t>Bài</a:t>
            </a:r>
            <a:r>
              <a:rPr lang="en-US" b="1" dirty="0" smtClean="0"/>
              <a:t> </a:t>
            </a:r>
            <a:r>
              <a:rPr lang="en-US" b="1" dirty="0" err="1" smtClean="0"/>
              <a:t>tập</a:t>
            </a:r>
            <a:r>
              <a:rPr lang="en-US" b="1" dirty="0" smtClean="0"/>
              <a:t> 2.</a:t>
            </a:r>
            <a:r>
              <a:rPr lang="en-US" dirty="0" smtClean="0"/>
              <a:t> </a:t>
            </a:r>
            <a:r>
              <a:rPr lang="en-US" dirty="0" err="1" smtClean="0"/>
              <a:t>Phản</a:t>
            </a:r>
            <a:r>
              <a:rPr lang="en-US" dirty="0" smtClean="0"/>
              <a:t> </a:t>
            </a:r>
            <a:r>
              <a:rPr lang="en-US" dirty="0" err="1" smtClean="0"/>
              <a:t>ứng</a:t>
            </a:r>
            <a:r>
              <a:rPr lang="en-US" dirty="0" smtClean="0"/>
              <a:t> </a:t>
            </a:r>
            <a:r>
              <a:rPr lang="en-US" dirty="0" err="1" smtClean="0"/>
              <a:t>nào</a:t>
            </a:r>
            <a:r>
              <a:rPr lang="en-US" dirty="0" smtClean="0"/>
              <a:t> </a:t>
            </a:r>
            <a:r>
              <a:rPr lang="en-US" dirty="0" err="1" smtClean="0"/>
              <a:t>dưới</a:t>
            </a:r>
            <a:r>
              <a:rPr lang="en-US" dirty="0" smtClean="0"/>
              <a:t> </a:t>
            </a:r>
            <a:r>
              <a:rPr lang="en-US" dirty="0" err="1" smtClean="0"/>
              <a:t>đây</a:t>
            </a:r>
            <a:r>
              <a:rPr lang="en-US" dirty="0" smtClean="0"/>
              <a:t> </a:t>
            </a:r>
            <a:r>
              <a:rPr lang="en-US" dirty="0" err="1" smtClean="0"/>
              <a:t>là</a:t>
            </a:r>
            <a:r>
              <a:rPr lang="en-US" dirty="0" smtClean="0"/>
              <a:t> </a:t>
            </a:r>
            <a:r>
              <a:rPr lang="en-US" dirty="0" err="1" smtClean="0"/>
              <a:t>phản</a:t>
            </a:r>
            <a:r>
              <a:rPr lang="en-US" dirty="0" smtClean="0"/>
              <a:t> </a:t>
            </a:r>
            <a:r>
              <a:rPr lang="en-US" dirty="0" err="1" smtClean="0"/>
              <a:t>ứng</a:t>
            </a:r>
            <a:r>
              <a:rPr lang="en-US" dirty="0" smtClean="0"/>
              <a:t> </a:t>
            </a:r>
            <a:r>
              <a:rPr lang="en-US" dirty="0" err="1" smtClean="0"/>
              <a:t>trao</a:t>
            </a:r>
            <a:r>
              <a:rPr lang="en-US" dirty="0"/>
              <a:t> 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   </a:t>
            </a:r>
            <a:r>
              <a:rPr lang="en-US" dirty="0" err="1" smtClean="0"/>
              <a:t>đổi</a:t>
            </a:r>
            <a:r>
              <a:rPr lang="en-US" dirty="0" smtClean="0"/>
              <a:t> ion </a:t>
            </a:r>
            <a:r>
              <a:rPr lang="en-US" dirty="0" err="1" smtClean="0"/>
              <a:t>trong</a:t>
            </a:r>
            <a:r>
              <a:rPr lang="en-US" dirty="0" smtClean="0"/>
              <a:t> dung </a:t>
            </a:r>
            <a:r>
              <a:rPr lang="en-US" dirty="0" err="1" smtClean="0"/>
              <a:t>dịch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A. Zn + H</a:t>
            </a:r>
            <a:r>
              <a:rPr lang="en-US" baseline="-25000" dirty="0" smtClean="0"/>
              <a:t>2</a:t>
            </a:r>
            <a:r>
              <a:rPr lang="en-US" dirty="0" smtClean="0"/>
              <a:t>SO</a:t>
            </a:r>
            <a:r>
              <a:rPr lang="en-US" baseline="-25000" dirty="0" smtClean="0"/>
              <a:t>4                   </a:t>
            </a:r>
            <a:r>
              <a:rPr lang="en-US" dirty="0" smtClean="0"/>
              <a:t>ZnSO</a:t>
            </a:r>
            <a:r>
              <a:rPr lang="en-US" baseline="-25000" dirty="0" smtClean="0"/>
              <a:t>4</a:t>
            </a:r>
            <a:r>
              <a:rPr lang="en-US" dirty="0" smtClean="0"/>
              <a:t> + H</a:t>
            </a:r>
            <a:r>
              <a:rPr lang="en-US" baseline="-25000" dirty="0" smtClean="0"/>
              <a:t>2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B. Fe(NO</a:t>
            </a:r>
            <a:r>
              <a:rPr lang="en-US" baseline="-25000" dirty="0" smtClean="0"/>
              <a:t>3</a:t>
            </a:r>
            <a:r>
              <a:rPr lang="en-US" dirty="0" smtClean="0"/>
              <a:t>)</a:t>
            </a:r>
            <a:r>
              <a:rPr lang="en-US" baseline="-25000" dirty="0" smtClean="0"/>
              <a:t>3</a:t>
            </a:r>
            <a:r>
              <a:rPr lang="en-US" dirty="0" smtClean="0"/>
              <a:t> + 3NaOH          Fe(OH)</a:t>
            </a:r>
            <a:r>
              <a:rPr lang="en-US" baseline="-25000" dirty="0" smtClean="0"/>
              <a:t>3</a:t>
            </a:r>
            <a:r>
              <a:rPr lang="en-US" dirty="0" smtClean="0"/>
              <a:t>+ 3NaNO</a:t>
            </a:r>
            <a:r>
              <a:rPr lang="en-US" baseline="-25000" dirty="0" smtClean="0"/>
              <a:t>3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C. 2Fe(NO)</a:t>
            </a:r>
            <a:r>
              <a:rPr lang="en-US" baseline="-25000" dirty="0" smtClean="0"/>
              <a:t>3</a:t>
            </a:r>
            <a:r>
              <a:rPr lang="en-US" dirty="0" smtClean="0"/>
              <a:t> + 2KI          2Fe(NO</a:t>
            </a:r>
            <a:r>
              <a:rPr lang="en-US" baseline="-25000" dirty="0" smtClean="0"/>
              <a:t>3</a:t>
            </a:r>
            <a:r>
              <a:rPr lang="en-US" dirty="0" smtClean="0"/>
              <a:t>)</a:t>
            </a:r>
            <a:r>
              <a:rPr lang="en-US" baseline="-25000" dirty="0" smtClean="0"/>
              <a:t>2</a:t>
            </a:r>
            <a:r>
              <a:rPr lang="en-US" dirty="0" smtClean="0"/>
              <a:t> + I</a:t>
            </a:r>
            <a:r>
              <a:rPr lang="en-US" baseline="-25000" dirty="0" smtClean="0"/>
              <a:t>2 </a:t>
            </a:r>
            <a:r>
              <a:rPr lang="en-US" dirty="0" smtClean="0"/>
              <a:t>+ 2KNO</a:t>
            </a:r>
            <a:r>
              <a:rPr lang="en-US" baseline="-25000" dirty="0" smtClean="0"/>
              <a:t>3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D. Zn + 2Fe(NO</a:t>
            </a:r>
            <a:r>
              <a:rPr lang="en-US" baseline="-25000" dirty="0" smtClean="0"/>
              <a:t>3</a:t>
            </a:r>
            <a:r>
              <a:rPr lang="en-US" dirty="0" smtClean="0"/>
              <a:t>)</a:t>
            </a:r>
            <a:r>
              <a:rPr lang="en-US" baseline="-25000" dirty="0" smtClean="0"/>
              <a:t>3</a:t>
            </a:r>
            <a:r>
              <a:rPr lang="en-US" dirty="0" smtClean="0"/>
              <a:t>           Zn(NO</a:t>
            </a:r>
            <a:r>
              <a:rPr lang="en-US" baseline="-25000" dirty="0" smtClean="0"/>
              <a:t>3</a:t>
            </a:r>
            <a:r>
              <a:rPr lang="en-US" dirty="0" smtClean="0"/>
              <a:t>)</a:t>
            </a:r>
            <a:r>
              <a:rPr lang="en-US" baseline="-25000" dirty="0" smtClean="0"/>
              <a:t>2</a:t>
            </a:r>
            <a:r>
              <a:rPr lang="en-US" dirty="0" smtClean="0"/>
              <a:t> + 2Fe(NO</a:t>
            </a:r>
            <a:r>
              <a:rPr lang="en-US" baseline="-25000" dirty="0" smtClean="0"/>
              <a:t>3</a:t>
            </a:r>
            <a:r>
              <a:rPr lang="en-US" dirty="0" smtClean="0"/>
              <a:t>)</a:t>
            </a:r>
            <a:r>
              <a:rPr lang="en-US" baseline="-25000" dirty="0" smtClean="0"/>
              <a:t>2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200400" y="2971800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4495800" y="3581400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3886200" y="4114800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3886200" y="4724400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Phiếu</a:t>
            </a:r>
            <a:r>
              <a:rPr lang="en-US" dirty="0" smtClean="0"/>
              <a:t> </a:t>
            </a:r>
            <a:r>
              <a:rPr lang="en-US" dirty="0" err="1" smtClean="0"/>
              <a:t>học</a:t>
            </a:r>
            <a:r>
              <a:rPr lang="en-US" dirty="0" smtClean="0"/>
              <a:t> </a:t>
            </a:r>
            <a:r>
              <a:rPr lang="en-US" dirty="0" err="1" smtClean="0"/>
              <a:t>tập</a:t>
            </a:r>
            <a:r>
              <a:rPr lang="en-US" dirty="0" smtClean="0"/>
              <a:t> </a:t>
            </a:r>
            <a:r>
              <a:rPr lang="en-US" dirty="0" err="1" smtClean="0"/>
              <a:t>số</a:t>
            </a:r>
            <a:r>
              <a:rPr lang="en-US" dirty="0" smtClean="0"/>
              <a:t> 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val 13"/>
          <p:cNvSpPr/>
          <p:nvPr/>
        </p:nvSpPr>
        <p:spPr>
          <a:xfrm>
            <a:off x="381000" y="4191000"/>
            <a:ext cx="685800" cy="6858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800" b="1" dirty="0" err="1" smtClean="0"/>
              <a:t>Bài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tập</a:t>
            </a:r>
            <a:r>
              <a:rPr lang="en-US" sz="2800" b="1" dirty="0" smtClean="0"/>
              <a:t> 3:</a:t>
            </a:r>
            <a:r>
              <a:rPr lang="en-US" sz="2800" dirty="0" smtClean="0"/>
              <a:t> </a:t>
            </a:r>
            <a:r>
              <a:rPr lang="en-US" sz="2800" dirty="0" err="1" smtClean="0"/>
              <a:t>Phản</a:t>
            </a:r>
            <a:r>
              <a:rPr lang="en-US" sz="2800" dirty="0" smtClean="0"/>
              <a:t> </a:t>
            </a:r>
            <a:r>
              <a:rPr lang="en-US" sz="2800" dirty="0" err="1" smtClean="0"/>
              <a:t>ứng</a:t>
            </a:r>
            <a:r>
              <a:rPr lang="en-US" sz="2800" dirty="0" smtClean="0"/>
              <a:t> CaCl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+ Na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CO</a:t>
            </a:r>
            <a:r>
              <a:rPr lang="en-US" sz="2800" baseline="-25000" dirty="0" smtClean="0"/>
              <a:t>3</a:t>
            </a:r>
            <a:r>
              <a:rPr lang="en-US" sz="2800" dirty="0" smtClean="0"/>
              <a:t>       2NaCl +CaCO</a:t>
            </a:r>
            <a:r>
              <a:rPr lang="en-US" sz="2800" baseline="-25000" dirty="0" smtClean="0"/>
              <a:t>3</a:t>
            </a:r>
            <a:r>
              <a:rPr lang="en-US" sz="2800" dirty="0" smtClean="0"/>
              <a:t> </a:t>
            </a:r>
            <a:r>
              <a:rPr lang="en-US" sz="2800" dirty="0" err="1" smtClean="0"/>
              <a:t>có</a:t>
            </a:r>
            <a:r>
              <a:rPr lang="en-US" sz="2800" dirty="0" smtClean="0"/>
              <a:t> </a:t>
            </a:r>
            <a:r>
              <a:rPr lang="en-US" sz="2800" dirty="0" err="1" smtClean="0"/>
              <a:t>phương</a:t>
            </a:r>
            <a:r>
              <a:rPr lang="en-US" sz="2800" dirty="0" smtClean="0"/>
              <a:t> </a:t>
            </a:r>
            <a:r>
              <a:rPr lang="en-US" sz="2800" dirty="0" err="1" smtClean="0"/>
              <a:t>trình</a:t>
            </a:r>
            <a:r>
              <a:rPr lang="en-US" sz="2800" dirty="0" smtClean="0"/>
              <a:t> ion </a:t>
            </a:r>
            <a:r>
              <a:rPr lang="en-US" sz="2800" dirty="0" err="1" smtClean="0"/>
              <a:t>rút</a:t>
            </a:r>
            <a:r>
              <a:rPr lang="en-US" sz="2800" dirty="0" smtClean="0"/>
              <a:t> </a:t>
            </a:r>
            <a:r>
              <a:rPr lang="en-US" sz="2800" dirty="0" err="1" smtClean="0"/>
              <a:t>gọn</a:t>
            </a:r>
            <a:r>
              <a:rPr lang="en-US" sz="2800" dirty="0" smtClean="0"/>
              <a:t> </a:t>
            </a:r>
            <a:r>
              <a:rPr lang="en-US" sz="2800" dirty="0" err="1" smtClean="0"/>
              <a:t>là</a:t>
            </a:r>
            <a:r>
              <a:rPr lang="en-US" sz="2800" dirty="0" smtClean="0"/>
              <a:t>:</a:t>
            </a:r>
          </a:p>
          <a:p>
            <a:pPr>
              <a:buNone/>
            </a:pPr>
            <a:r>
              <a:rPr lang="en-US" sz="2800" dirty="0" smtClean="0"/>
              <a:t>A. 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B. 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C.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D.</a:t>
            </a:r>
          </a:p>
          <a:p>
            <a:pPr>
              <a:buNone/>
            </a:pP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6096000" y="1828800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5400000">
            <a:off x="8687197" y="1828403"/>
            <a:ext cx="304800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990600" y="2438400"/>
          <a:ext cx="7128711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26" name="Equation" r:id="rId3" imgW="3429000" imgH="241200" progId="Equation.3">
                  <p:embed/>
                </p:oleObj>
              </mc:Choice>
              <mc:Fallback>
                <p:oleObj name="Equation" r:id="rId3" imgW="3429000" imgH="2412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438400"/>
                        <a:ext cx="7128711" cy="501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1066800" y="3429000"/>
          <a:ext cx="6391275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27" name="Equation" r:id="rId5" imgW="3073320" imgH="241200" progId="Equation.3">
                  <p:embed/>
                </p:oleObj>
              </mc:Choice>
              <mc:Fallback>
                <p:oleObj name="Equation" r:id="rId5" imgW="3073320" imgH="2412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3429000"/>
                        <a:ext cx="6391275" cy="501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1219200" y="4267200"/>
          <a:ext cx="3300413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28" name="Equation" r:id="rId7" imgW="1587240" imgH="241200" progId="Equation.3">
                  <p:embed/>
                </p:oleObj>
              </mc:Choice>
              <mc:Fallback>
                <p:oleObj name="Equation" r:id="rId7" imgW="1587240" imgH="2412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4267200"/>
                        <a:ext cx="3300413" cy="501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1143000" y="5257800"/>
          <a:ext cx="6496050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29" name="Equation" r:id="rId9" imgW="3124080" imgH="241200" progId="Equation.3">
                  <p:embed/>
                </p:oleObj>
              </mc:Choice>
              <mc:Fallback>
                <p:oleObj name="Equation" r:id="rId9" imgW="3124080" imgH="2412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5257800"/>
                        <a:ext cx="6496050" cy="501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Phiếu</a:t>
            </a:r>
            <a:r>
              <a:rPr lang="en-US" dirty="0" smtClean="0"/>
              <a:t> </a:t>
            </a:r>
            <a:r>
              <a:rPr lang="en-US" dirty="0" err="1" smtClean="0"/>
              <a:t>học</a:t>
            </a:r>
            <a:r>
              <a:rPr lang="en-US" dirty="0" smtClean="0"/>
              <a:t> </a:t>
            </a:r>
            <a:r>
              <a:rPr lang="en-US" dirty="0" err="1" smtClean="0"/>
              <a:t>tập</a:t>
            </a:r>
            <a:r>
              <a:rPr lang="en-US" dirty="0" smtClean="0"/>
              <a:t> </a:t>
            </a:r>
            <a:r>
              <a:rPr lang="en-US" dirty="0" err="1" smtClean="0"/>
              <a:t>số</a:t>
            </a:r>
            <a:r>
              <a:rPr lang="en-US" dirty="0" smtClean="0"/>
              <a:t> 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8"/>
          <p:cNvSpPr/>
          <p:nvPr/>
        </p:nvSpPr>
        <p:spPr>
          <a:xfrm>
            <a:off x="228600" y="3886200"/>
            <a:ext cx="685800" cy="6858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458200" cy="51054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err="1" smtClean="0"/>
              <a:t>Bài</a:t>
            </a:r>
            <a:r>
              <a:rPr lang="en-US" b="1" dirty="0" smtClean="0"/>
              <a:t> </a:t>
            </a:r>
            <a:r>
              <a:rPr lang="en-US" b="1" dirty="0" err="1" smtClean="0"/>
              <a:t>tập</a:t>
            </a:r>
            <a:r>
              <a:rPr lang="en-US" b="1" dirty="0" smtClean="0"/>
              <a:t> 4:</a:t>
            </a:r>
            <a:r>
              <a:rPr lang="en-US" dirty="0" smtClean="0"/>
              <a:t> Cho </a:t>
            </a:r>
            <a:r>
              <a:rPr lang="en-US" dirty="0" err="1" smtClean="0"/>
              <a:t>các</a:t>
            </a:r>
            <a:r>
              <a:rPr lang="en-US" dirty="0" smtClean="0"/>
              <a:t> ion </a:t>
            </a:r>
            <a:r>
              <a:rPr lang="en-US" dirty="0" err="1" smtClean="0"/>
              <a:t>sau</a:t>
            </a:r>
            <a:r>
              <a:rPr lang="en-US" dirty="0" smtClean="0"/>
              <a:t>: </a:t>
            </a:r>
          </a:p>
          <a:p>
            <a:pPr>
              <a:buNone/>
            </a:pPr>
            <a:r>
              <a:rPr lang="en-US" dirty="0" err="1" smtClean="0"/>
              <a:t>Những</a:t>
            </a:r>
            <a:r>
              <a:rPr lang="en-US" dirty="0" smtClean="0"/>
              <a:t> ion </a:t>
            </a:r>
            <a:r>
              <a:rPr lang="en-US" dirty="0" err="1" smtClean="0"/>
              <a:t>nào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thể</a:t>
            </a:r>
            <a:r>
              <a:rPr lang="en-US" dirty="0" smtClean="0"/>
              <a:t> </a:t>
            </a:r>
            <a:r>
              <a:rPr lang="en-US" dirty="0" err="1" smtClean="0"/>
              <a:t>cùng</a:t>
            </a:r>
            <a:r>
              <a:rPr lang="en-US" dirty="0" smtClean="0"/>
              <a:t> </a:t>
            </a:r>
            <a:r>
              <a:rPr lang="en-US" dirty="0" err="1" smtClean="0"/>
              <a:t>tồn</a:t>
            </a:r>
            <a:r>
              <a:rPr lang="en-US" dirty="0" smtClean="0"/>
              <a:t> </a:t>
            </a:r>
            <a:r>
              <a:rPr lang="en-US" dirty="0" err="1" smtClean="0"/>
              <a:t>tại</a:t>
            </a:r>
            <a:r>
              <a:rPr lang="en-US" dirty="0" smtClean="0"/>
              <a:t> </a:t>
            </a:r>
            <a:r>
              <a:rPr lang="en-US" dirty="0" err="1" smtClean="0"/>
              <a:t>trong</a:t>
            </a:r>
            <a:r>
              <a:rPr lang="en-US" dirty="0" smtClean="0"/>
              <a:t> </a:t>
            </a:r>
            <a:r>
              <a:rPr lang="en-US" dirty="0" err="1" smtClean="0"/>
              <a:t>một</a:t>
            </a:r>
            <a:r>
              <a:rPr lang="en-US" dirty="0" smtClean="0"/>
              <a:t> dung </a:t>
            </a:r>
          </a:p>
          <a:p>
            <a:pPr>
              <a:buNone/>
            </a:pPr>
            <a:r>
              <a:rPr lang="en-US" dirty="0" err="1" smtClean="0"/>
              <a:t>dịch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A.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B.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C.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D. 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800600" y="1524000"/>
          <a:ext cx="3522133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60" name="Equation" r:id="rId3" imgW="1625400" imgH="228600" progId="Equation.3">
                  <p:embed/>
                </p:oleObj>
              </mc:Choice>
              <mc:Fallback>
                <p:oleObj name="Equation" r:id="rId3" imgW="1625400" imgH="228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1524000"/>
                        <a:ext cx="3522133" cy="495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0696168"/>
              </p:ext>
            </p:extLst>
          </p:nvPr>
        </p:nvGraphicFramePr>
        <p:xfrm>
          <a:off x="1087967" y="2999994"/>
          <a:ext cx="3522133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61" name="Equation" r:id="rId5" imgW="1625400" imgH="228600" progId="Equation.3">
                  <p:embed/>
                </p:oleObj>
              </mc:Choice>
              <mc:Fallback>
                <p:oleObj name="Equation" r:id="rId5" imgW="1625400" imgH="2286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7967" y="2999994"/>
                        <a:ext cx="3522133" cy="4953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219200" y="3962400"/>
          <a:ext cx="2008188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62" name="Equation" r:id="rId7" imgW="927000" imgH="228600" progId="Equation.3">
                  <p:embed/>
                </p:oleObj>
              </mc:Choice>
              <mc:Fallback>
                <p:oleObj name="Equation" r:id="rId7" imgW="927000" imgH="2286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3962400"/>
                        <a:ext cx="2008188" cy="495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1371600" y="4953000"/>
          <a:ext cx="1954212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63" name="Equation" r:id="rId9" imgW="901440" imgH="228600" progId="Equation.3">
                  <p:embed/>
                </p:oleObj>
              </mc:Choice>
              <mc:Fallback>
                <p:oleObj name="Equation" r:id="rId9" imgW="901440" imgH="2286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4953000"/>
                        <a:ext cx="1954212" cy="495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1423988" y="5943600"/>
          <a:ext cx="28067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64" name="Equation" r:id="rId11" imgW="1295280" imgH="228600" progId="Equation.3">
                  <p:embed/>
                </p:oleObj>
              </mc:Choice>
              <mc:Fallback>
                <p:oleObj name="Equation" r:id="rId11" imgW="1295280" imgH="2286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3988" y="5943600"/>
                        <a:ext cx="2806700" cy="495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Phiếu</a:t>
            </a:r>
            <a:r>
              <a:rPr lang="en-US" dirty="0" smtClean="0"/>
              <a:t> </a:t>
            </a:r>
            <a:r>
              <a:rPr lang="en-US" dirty="0" err="1" smtClean="0"/>
              <a:t>học</a:t>
            </a:r>
            <a:r>
              <a:rPr lang="en-US" dirty="0" smtClean="0"/>
              <a:t> </a:t>
            </a:r>
            <a:r>
              <a:rPr lang="en-US" dirty="0" err="1" smtClean="0"/>
              <a:t>tập</a:t>
            </a:r>
            <a:r>
              <a:rPr lang="en-US" dirty="0" smtClean="0"/>
              <a:t> </a:t>
            </a:r>
            <a:r>
              <a:rPr lang="en-US" dirty="0" err="1" smtClean="0"/>
              <a:t>số</a:t>
            </a:r>
            <a:r>
              <a:rPr lang="en-US" dirty="0" smtClean="0"/>
              <a:t> 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KẾT LUẬN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n-US" b="1" dirty="0" smtClean="0"/>
              <a:t>1. </a:t>
            </a:r>
            <a:r>
              <a:rPr lang="en-US" b="1" dirty="0" err="1" smtClean="0"/>
              <a:t>Phản</a:t>
            </a:r>
            <a:r>
              <a:rPr lang="en-US" b="1" dirty="0" smtClean="0"/>
              <a:t> </a:t>
            </a:r>
            <a:r>
              <a:rPr lang="en-US" b="1" dirty="0" err="1" smtClean="0"/>
              <a:t>ứng</a:t>
            </a:r>
            <a:r>
              <a:rPr lang="en-US" b="1" dirty="0" smtClean="0"/>
              <a:t> </a:t>
            </a:r>
            <a:r>
              <a:rPr lang="en-US" b="1" dirty="0" err="1" smtClean="0"/>
              <a:t>xảy</a:t>
            </a:r>
            <a:r>
              <a:rPr lang="en-US" b="1" dirty="0" smtClean="0"/>
              <a:t> </a:t>
            </a:r>
            <a:r>
              <a:rPr lang="en-US" b="1" dirty="0" err="1" smtClean="0"/>
              <a:t>ra</a:t>
            </a:r>
            <a:r>
              <a:rPr lang="en-US" b="1" dirty="0" smtClean="0"/>
              <a:t> </a:t>
            </a:r>
            <a:r>
              <a:rPr lang="en-US" b="1" dirty="0" err="1" smtClean="0"/>
              <a:t>trong</a:t>
            </a:r>
            <a:r>
              <a:rPr lang="en-US" b="1" dirty="0" smtClean="0"/>
              <a:t> dung </a:t>
            </a:r>
            <a:r>
              <a:rPr lang="en-US" b="1" dirty="0" err="1" smtClean="0"/>
              <a:t>dịch</a:t>
            </a:r>
            <a:r>
              <a:rPr lang="en-US" b="1" dirty="0" smtClean="0"/>
              <a:t> </a:t>
            </a:r>
            <a:r>
              <a:rPr lang="en-US" b="1" dirty="0" err="1" smtClean="0"/>
              <a:t>các</a:t>
            </a:r>
            <a:r>
              <a:rPr lang="en-US" b="1" dirty="0" smtClean="0"/>
              <a:t> </a:t>
            </a:r>
            <a:r>
              <a:rPr lang="en-US" b="1" dirty="0" err="1" smtClean="0"/>
              <a:t>chất</a:t>
            </a:r>
            <a:r>
              <a:rPr lang="en-US" b="1" dirty="0" smtClean="0"/>
              <a:t> </a:t>
            </a:r>
            <a:r>
              <a:rPr lang="en-US" b="1" dirty="0" err="1" smtClean="0"/>
              <a:t>điện</a:t>
            </a:r>
            <a:r>
              <a:rPr lang="en-US" b="1" dirty="0" smtClean="0"/>
              <a:t> </a:t>
            </a:r>
            <a:r>
              <a:rPr lang="en-US" b="1" dirty="0" err="1" smtClean="0"/>
              <a:t>li</a:t>
            </a:r>
            <a:r>
              <a:rPr lang="en-US" b="1" dirty="0" smtClean="0"/>
              <a:t> </a:t>
            </a:r>
            <a:r>
              <a:rPr lang="en-US" b="1" dirty="0" err="1" smtClean="0"/>
              <a:t>là</a:t>
            </a:r>
            <a:r>
              <a:rPr lang="en-US" b="1" dirty="0" smtClean="0"/>
              <a:t> </a:t>
            </a:r>
            <a:r>
              <a:rPr lang="en-US" b="1" dirty="0" err="1" smtClean="0"/>
              <a:t>phản</a:t>
            </a:r>
            <a:r>
              <a:rPr lang="en-US" b="1" dirty="0" smtClean="0"/>
              <a:t> </a:t>
            </a:r>
            <a:r>
              <a:rPr lang="en-US" b="1" dirty="0" err="1" smtClean="0"/>
              <a:t>ứng</a:t>
            </a:r>
            <a:r>
              <a:rPr lang="en-US" b="1" dirty="0" smtClean="0"/>
              <a:t> </a:t>
            </a:r>
            <a:r>
              <a:rPr lang="en-US" b="1" dirty="0" err="1" smtClean="0"/>
              <a:t>giữa</a:t>
            </a:r>
            <a:r>
              <a:rPr lang="en-US" b="1" dirty="0" smtClean="0"/>
              <a:t> </a:t>
            </a:r>
            <a:r>
              <a:rPr lang="en-US" b="1" dirty="0" err="1" smtClean="0"/>
              <a:t>các</a:t>
            </a:r>
            <a:r>
              <a:rPr lang="en-US" b="1" dirty="0" smtClean="0"/>
              <a:t> ion.</a:t>
            </a:r>
          </a:p>
          <a:p>
            <a:pPr algn="just">
              <a:buNone/>
            </a:pPr>
            <a:r>
              <a:rPr lang="en-US" b="1" dirty="0" smtClean="0"/>
              <a:t>2. </a:t>
            </a:r>
            <a:r>
              <a:rPr lang="en-US" b="1" dirty="0" err="1" smtClean="0"/>
              <a:t>Phản</a:t>
            </a:r>
            <a:r>
              <a:rPr lang="en-US" b="1" dirty="0" smtClean="0"/>
              <a:t> </a:t>
            </a:r>
            <a:r>
              <a:rPr lang="en-US" b="1" dirty="0" err="1" smtClean="0"/>
              <a:t>ứng</a:t>
            </a:r>
            <a:r>
              <a:rPr lang="en-US" b="1" dirty="0" smtClean="0"/>
              <a:t> </a:t>
            </a:r>
            <a:r>
              <a:rPr lang="en-US" b="1" dirty="0" err="1" smtClean="0"/>
              <a:t>trao</a:t>
            </a:r>
            <a:r>
              <a:rPr lang="en-US" b="1" dirty="0" smtClean="0"/>
              <a:t> </a:t>
            </a:r>
            <a:r>
              <a:rPr lang="en-US" b="1" dirty="0" err="1" smtClean="0"/>
              <a:t>đổi</a:t>
            </a:r>
            <a:r>
              <a:rPr lang="en-US" b="1" dirty="0" smtClean="0"/>
              <a:t> ion </a:t>
            </a:r>
            <a:r>
              <a:rPr lang="en-US" b="1" dirty="0" err="1" smtClean="0"/>
              <a:t>trong</a:t>
            </a:r>
            <a:r>
              <a:rPr lang="en-US" b="1" dirty="0" smtClean="0"/>
              <a:t> dung </a:t>
            </a:r>
            <a:r>
              <a:rPr lang="en-US" b="1" dirty="0" err="1" smtClean="0"/>
              <a:t>dịch</a:t>
            </a:r>
            <a:r>
              <a:rPr lang="en-US" b="1" dirty="0" smtClean="0"/>
              <a:t> </a:t>
            </a:r>
            <a:r>
              <a:rPr lang="en-US" b="1" dirty="0" err="1" smtClean="0"/>
              <a:t>các</a:t>
            </a:r>
            <a:r>
              <a:rPr lang="en-US" b="1" dirty="0" smtClean="0"/>
              <a:t> </a:t>
            </a:r>
            <a:r>
              <a:rPr lang="en-US" b="1" dirty="0" err="1" smtClean="0"/>
              <a:t>chất</a:t>
            </a:r>
            <a:r>
              <a:rPr lang="en-US" b="1" dirty="0" smtClean="0"/>
              <a:t> </a:t>
            </a:r>
            <a:r>
              <a:rPr lang="en-US" b="1" dirty="0" err="1" smtClean="0"/>
              <a:t>điện</a:t>
            </a:r>
            <a:r>
              <a:rPr lang="en-US" b="1" dirty="0" smtClean="0"/>
              <a:t> </a:t>
            </a:r>
            <a:r>
              <a:rPr lang="en-US" b="1" dirty="0" err="1" smtClean="0"/>
              <a:t>li</a:t>
            </a:r>
            <a:r>
              <a:rPr lang="en-US" b="1" dirty="0" smtClean="0"/>
              <a:t> </a:t>
            </a:r>
            <a:r>
              <a:rPr lang="en-US" b="1" dirty="0" err="1" smtClean="0"/>
              <a:t>chỉ</a:t>
            </a:r>
            <a:r>
              <a:rPr lang="en-US" b="1" dirty="0" smtClean="0"/>
              <a:t> </a:t>
            </a:r>
            <a:r>
              <a:rPr lang="en-US" b="1" dirty="0" err="1" smtClean="0"/>
              <a:t>xảy</a:t>
            </a:r>
            <a:r>
              <a:rPr lang="en-US" b="1" dirty="0" smtClean="0"/>
              <a:t> </a:t>
            </a:r>
            <a:r>
              <a:rPr lang="en-US" b="1" dirty="0" err="1" smtClean="0"/>
              <a:t>ra</a:t>
            </a:r>
            <a:r>
              <a:rPr lang="en-US" b="1" dirty="0" smtClean="0"/>
              <a:t> </a:t>
            </a:r>
            <a:r>
              <a:rPr lang="en-US" b="1" dirty="0" err="1" smtClean="0"/>
              <a:t>khi</a:t>
            </a:r>
            <a:r>
              <a:rPr lang="en-US" b="1" dirty="0" smtClean="0"/>
              <a:t> </a:t>
            </a:r>
            <a:r>
              <a:rPr lang="en-US" b="1" dirty="0" err="1" smtClean="0"/>
              <a:t>các</a:t>
            </a:r>
            <a:r>
              <a:rPr lang="en-US" b="1" dirty="0" smtClean="0"/>
              <a:t> ion </a:t>
            </a:r>
            <a:r>
              <a:rPr lang="en-US" b="1" dirty="0" err="1" smtClean="0"/>
              <a:t>kết</a:t>
            </a:r>
            <a:r>
              <a:rPr lang="en-US" b="1" dirty="0" smtClean="0"/>
              <a:t> </a:t>
            </a:r>
            <a:r>
              <a:rPr lang="en-US" b="1" dirty="0" err="1" smtClean="0"/>
              <a:t>hợp</a:t>
            </a:r>
            <a:r>
              <a:rPr lang="en-US" b="1" dirty="0" smtClean="0"/>
              <a:t> </a:t>
            </a:r>
            <a:r>
              <a:rPr lang="en-US" b="1" dirty="0" err="1" smtClean="0"/>
              <a:t>được</a:t>
            </a:r>
            <a:r>
              <a:rPr lang="en-US" b="1" dirty="0" smtClean="0"/>
              <a:t> </a:t>
            </a:r>
            <a:r>
              <a:rPr lang="en-US" b="1" dirty="0" err="1" smtClean="0"/>
              <a:t>với</a:t>
            </a:r>
            <a:r>
              <a:rPr lang="en-US" b="1" dirty="0" smtClean="0"/>
              <a:t> </a:t>
            </a:r>
            <a:r>
              <a:rPr lang="en-US" b="1" dirty="0" err="1" smtClean="0"/>
              <a:t>nhau</a:t>
            </a:r>
            <a:r>
              <a:rPr lang="en-US" b="1" dirty="0" smtClean="0"/>
              <a:t> </a:t>
            </a:r>
            <a:r>
              <a:rPr lang="en-US" b="1" dirty="0" err="1" smtClean="0"/>
              <a:t>tạo</a:t>
            </a:r>
            <a:r>
              <a:rPr lang="en-US" b="1" dirty="0" smtClean="0"/>
              <a:t> </a:t>
            </a:r>
            <a:r>
              <a:rPr lang="en-US" b="1" dirty="0" err="1" smtClean="0"/>
              <a:t>thành</a:t>
            </a:r>
            <a:r>
              <a:rPr lang="en-US" b="1" dirty="0" smtClean="0"/>
              <a:t> </a:t>
            </a:r>
            <a:r>
              <a:rPr lang="en-US" b="1" dirty="0" err="1" smtClean="0"/>
              <a:t>ít</a:t>
            </a:r>
            <a:r>
              <a:rPr lang="en-US" b="1" dirty="0" smtClean="0"/>
              <a:t> </a:t>
            </a:r>
            <a:r>
              <a:rPr lang="en-US" b="1" dirty="0" err="1" smtClean="0"/>
              <a:t>nhất</a:t>
            </a:r>
            <a:r>
              <a:rPr lang="en-US" b="1" dirty="0" smtClean="0"/>
              <a:t> </a:t>
            </a:r>
            <a:r>
              <a:rPr lang="en-US" b="1" dirty="0" err="1" smtClean="0"/>
              <a:t>một</a:t>
            </a:r>
            <a:r>
              <a:rPr lang="en-US" b="1" dirty="0" smtClean="0"/>
              <a:t> </a:t>
            </a:r>
            <a:r>
              <a:rPr lang="en-US" b="1" dirty="0" err="1" smtClean="0"/>
              <a:t>trong</a:t>
            </a:r>
            <a:r>
              <a:rPr lang="en-US" b="1" dirty="0" smtClean="0"/>
              <a:t> </a:t>
            </a:r>
            <a:r>
              <a:rPr lang="en-US" b="1" dirty="0" err="1" smtClean="0"/>
              <a:t>các</a:t>
            </a:r>
            <a:r>
              <a:rPr lang="en-US" b="1" dirty="0" smtClean="0"/>
              <a:t> </a:t>
            </a:r>
            <a:r>
              <a:rPr lang="en-US" b="1" dirty="0" err="1" smtClean="0"/>
              <a:t>chất</a:t>
            </a:r>
            <a:r>
              <a:rPr lang="en-US" b="1" dirty="0" smtClean="0"/>
              <a:t> </a:t>
            </a:r>
            <a:r>
              <a:rPr lang="en-US" b="1" dirty="0" err="1" smtClean="0"/>
              <a:t>sau</a:t>
            </a:r>
            <a:r>
              <a:rPr lang="en-US" b="1" dirty="0" smtClean="0"/>
              <a:t>:</a:t>
            </a:r>
          </a:p>
          <a:p>
            <a:pPr>
              <a:buNone/>
            </a:pPr>
            <a:r>
              <a:rPr lang="en-US" b="1" dirty="0" smtClean="0"/>
              <a:t>			- </a:t>
            </a:r>
            <a:r>
              <a:rPr lang="en-US" b="1" dirty="0" err="1" smtClean="0"/>
              <a:t>Chất</a:t>
            </a:r>
            <a:r>
              <a:rPr lang="en-US" b="1" dirty="0" smtClean="0"/>
              <a:t> </a:t>
            </a:r>
            <a:r>
              <a:rPr lang="en-US" b="1" dirty="0" err="1" smtClean="0"/>
              <a:t>kết</a:t>
            </a:r>
            <a:r>
              <a:rPr lang="en-US" b="1" dirty="0" smtClean="0"/>
              <a:t> </a:t>
            </a:r>
            <a:r>
              <a:rPr lang="en-US" b="1" dirty="0" err="1" smtClean="0"/>
              <a:t>tủa</a:t>
            </a:r>
            <a:endParaRPr lang="en-US" b="1" dirty="0" smtClean="0"/>
          </a:p>
          <a:p>
            <a:pPr>
              <a:buNone/>
            </a:pPr>
            <a:r>
              <a:rPr lang="en-US" b="1" dirty="0" smtClean="0"/>
              <a:t>			- </a:t>
            </a:r>
            <a:r>
              <a:rPr lang="en-US" b="1" dirty="0" err="1" smtClean="0"/>
              <a:t>Chất</a:t>
            </a:r>
            <a:r>
              <a:rPr lang="en-US" b="1" dirty="0" smtClean="0"/>
              <a:t> </a:t>
            </a:r>
            <a:r>
              <a:rPr lang="en-US" b="1" dirty="0" err="1" smtClean="0"/>
              <a:t>điện</a:t>
            </a:r>
            <a:r>
              <a:rPr lang="en-US" b="1" dirty="0" smtClean="0"/>
              <a:t> </a:t>
            </a:r>
            <a:r>
              <a:rPr lang="en-US" b="1" dirty="0" err="1" smtClean="0"/>
              <a:t>li</a:t>
            </a:r>
            <a:r>
              <a:rPr lang="en-US" b="1" dirty="0" smtClean="0"/>
              <a:t> </a:t>
            </a:r>
            <a:r>
              <a:rPr lang="en-US" b="1" dirty="0" err="1" smtClean="0"/>
              <a:t>yếu</a:t>
            </a:r>
            <a:endParaRPr lang="en-US" b="1" dirty="0" smtClean="0"/>
          </a:p>
          <a:p>
            <a:pPr>
              <a:buNone/>
            </a:pPr>
            <a:r>
              <a:rPr lang="en-US" b="1" dirty="0" smtClean="0"/>
              <a:t>			- </a:t>
            </a:r>
            <a:r>
              <a:rPr lang="en-US" b="1" dirty="0" err="1" smtClean="0"/>
              <a:t>Chất</a:t>
            </a:r>
            <a:r>
              <a:rPr lang="en-US" b="1" dirty="0" smtClean="0"/>
              <a:t> </a:t>
            </a:r>
            <a:r>
              <a:rPr lang="en-US" b="1" dirty="0" err="1" smtClean="0"/>
              <a:t>khí</a:t>
            </a:r>
            <a:endParaRPr lang="en-US" b="1" dirty="0" smtClean="0"/>
          </a:p>
          <a:p>
            <a:pPr>
              <a:buNone/>
            </a:pP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Bài</a:t>
            </a:r>
            <a:r>
              <a:rPr lang="en-US" dirty="0" smtClean="0"/>
              <a:t> </a:t>
            </a:r>
            <a:r>
              <a:rPr lang="en-US" dirty="0" err="1" smtClean="0"/>
              <a:t>tập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Viết</a:t>
            </a:r>
            <a:r>
              <a:rPr lang="en-US" dirty="0" smtClean="0"/>
              <a:t> </a:t>
            </a:r>
            <a:r>
              <a:rPr lang="en-US" dirty="0" err="1" smtClean="0"/>
              <a:t>phương</a:t>
            </a:r>
            <a:r>
              <a:rPr lang="en-US" dirty="0" smtClean="0"/>
              <a:t> </a:t>
            </a:r>
            <a:r>
              <a:rPr lang="en-US" dirty="0" err="1" smtClean="0"/>
              <a:t>trình</a:t>
            </a:r>
            <a:r>
              <a:rPr lang="en-US" dirty="0" smtClean="0"/>
              <a:t> </a:t>
            </a:r>
            <a:r>
              <a:rPr lang="en-US" dirty="0" err="1" smtClean="0"/>
              <a:t>phân</a:t>
            </a:r>
            <a:r>
              <a:rPr lang="en-US" dirty="0" smtClean="0"/>
              <a:t> </a:t>
            </a:r>
            <a:r>
              <a:rPr lang="en-US" dirty="0" err="1" smtClean="0"/>
              <a:t>tử</a:t>
            </a:r>
            <a:r>
              <a:rPr lang="en-US" dirty="0" smtClean="0"/>
              <a:t>, </a:t>
            </a:r>
            <a:r>
              <a:rPr lang="en-US" dirty="0" err="1" smtClean="0"/>
              <a:t>phương</a:t>
            </a:r>
            <a:r>
              <a:rPr lang="en-US" dirty="0" smtClean="0"/>
              <a:t> </a:t>
            </a:r>
            <a:r>
              <a:rPr lang="en-US" dirty="0" err="1" smtClean="0"/>
              <a:t>trình</a:t>
            </a:r>
            <a:r>
              <a:rPr lang="en-US" dirty="0" smtClean="0"/>
              <a:t> ion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phương</a:t>
            </a:r>
            <a:r>
              <a:rPr lang="en-US" dirty="0" smtClean="0"/>
              <a:t> </a:t>
            </a:r>
            <a:r>
              <a:rPr lang="en-US" dirty="0" err="1" smtClean="0"/>
              <a:t>trình</a:t>
            </a:r>
            <a:r>
              <a:rPr lang="en-US" dirty="0" smtClean="0"/>
              <a:t> ion </a:t>
            </a:r>
            <a:r>
              <a:rPr lang="en-US" dirty="0" err="1" smtClean="0"/>
              <a:t>rút</a:t>
            </a:r>
            <a:r>
              <a:rPr lang="en-US" dirty="0" smtClean="0"/>
              <a:t> </a:t>
            </a:r>
            <a:r>
              <a:rPr lang="en-US" dirty="0" err="1" smtClean="0"/>
              <a:t>gọn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phản</a:t>
            </a:r>
            <a:r>
              <a:rPr lang="en-US" dirty="0" smtClean="0"/>
              <a:t> </a:t>
            </a:r>
            <a:r>
              <a:rPr lang="en-US" dirty="0" err="1" smtClean="0"/>
              <a:t>ứng</a:t>
            </a:r>
            <a:r>
              <a:rPr lang="en-US" dirty="0" smtClean="0"/>
              <a:t> </a:t>
            </a:r>
            <a:r>
              <a:rPr lang="en-US" dirty="0" err="1" smtClean="0"/>
              <a:t>sau</a:t>
            </a:r>
            <a:r>
              <a:rPr lang="en-US" dirty="0" smtClean="0"/>
              <a:t> (</a:t>
            </a:r>
            <a:r>
              <a:rPr lang="en-US" dirty="0" err="1" smtClean="0"/>
              <a:t>nếu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).</a:t>
            </a:r>
          </a:p>
          <a:p>
            <a:pPr marL="514350" indent="-514350">
              <a:buAutoNum type="alphaLcPeriod"/>
            </a:pPr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SO</a:t>
            </a:r>
            <a:r>
              <a:rPr lang="en-US" baseline="-25000" dirty="0" smtClean="0"/>
              <a:t>4</a:t>
            </a:r>
            <a:r>
              <a:rPr lang="en-US" dirty="0" smtClean="0"/>
              <a:t> + KOH</a:t>
            </a:r>
          </a:p>
          <a:p>
            <a:pPr marL="514350" indent="-514350">
              <a:buAutoNum type="alphaLcPeriod"/>
            </a:pPr>
            <a:r>
              <a:rPr lang="en-US" dirty="0" smtClean="0"/>
              <a:t>FeCl</a:t>
            </a:r>
            <a:r>
              <a:rPr lang="en-US" baseline="-25000" dirty="0" smtClean="0"/>
              <a:t>2</a:t>
            </a:r>
            <a:r>
              <a:rPr lang="en-US" dirty="0" smtClean="0"/>
              <a:t> + </a:t>
            </a:r>
            <a:r>
              <a:rPr lang="en-US" dirty="0" err="1" smtClean="0"/>
              <a:t>Ba</a:t>
            </a:r>
            <a:r>
              <a:rPr lang="en-US" dirty="0" smtClean="0"/>
              <a:t>(OH)</a:t>
            </a:r>
            <a:r>
              <a:rPr lang="en-US" baseline="-25000" dirty="0" smtClean="0"/>
              <a:t>2</a:t>
            </a:r>
          </a:p>
          <a:p>
            <a:pPr marL="514350" indent="-514350">
              <a:buAutoNum type="alphaLcPeriod"/>
            </a:pPr>
            <a:r>
              <a:rPr lang="en-US" dirty="0" smtClean="0"/>
              <a:t>MgCl</a:t>
            </a:r>
            <a:r>
              <a:rPr lang="en-US" baseline="-25000" dirty="0" smtClean="0"/>
              <a:t>2</a:t>
            </a:r>
            <a:r>
              <a:rPr lang="en-US" dirty="0" smtClean="0"/>
              <a:t> + NaNO</a:t>
            </a:r>
            <a:r>
              <a:rPr lang="en-US" baseline="-25000" dirty="0" smtClean="0"/>
              <a:t>3</a:t>
            </a:r>
          </a:p>
          <a:p>
            <a:pPr marL="514350" indent="-514350">
              <a:buAutoNum type="alphaLcPeriod"/>
            </a:pPr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SO</a:t>
            </a:r>
            <a:r>
              <a:rPr lang="en-US" baseline="-25000" dirty="0" smtClean="0"/>
              <a:t>4</a:t>
            </a:r>
            <a:r>
              <a:rPr lang="en-US" dirty="0" smtClean="0"/>
              <a:t> + Ba(OH)</a:t>
            </a:r>
            <a:r>
              <a:rPr lang="en-US" baseline="-25000" dirty="0" smtClean="0"/>
              <a:t>2  </a:t>
            </a:r>
          </a:p>
          <a:p>
            <a:pPr marL="514350" indent="-514350">
              <a:buAutoNum type="alphaLcPeriod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28600" y="1752601"/>
            <a:ext cx="8610600" cy="2514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Bài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tập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về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nhà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: 1, 2, 3, 4, 5, 6, 7 /20 SGK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057400" y="609600"/>
            <a:ext cx="5181600" cy="762000"/>
          </a:xfrm>
          <a:prstGeom prst="rect">
            <a:avLst/>
          </a:prstGeom>
          <a:ln w="9525" cap="flat" cmpd="sng" algn="ctr">
            <a:noFill/>
            <a:prstDash val="soli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Hướng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dẫn</a:t>
            </a:r>
            <a:r>
              <a:rPr kumimoji="0" lang="en-US" sz="3600" b="1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600" b="1" i="0" u="none" strike="noStrike" kern="1200" cap="none" spc="0" normalizeH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học</a:t>
            </a:r>
            <a:r>
              <a:rPr kumimoji="0" lang="en-US" sz="3600" b="1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600" b="1" i="0" u="none" strike="noStrike" kern="1200" cap="none" spc="0" normalizeH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bài</a:t>
            </a:r>
            <a:r>
              <a:rPr kumimoji="0" lang="en-US" sz="3600" b="1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ở </a:t>
            </a:r>
            <a:r>
              <a:rPr kumimoji="0" lang="en-US" sz="3600" b="1" i="0" u="none" strike="noStrike" kern="1200" cap="none" spc="0" normalizeH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nhà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GÓC TRẢI NGHIỆM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 smtClean="0"/>
              <a:t>1. </a:t>
            </a:r>
            <a:r>
              <a:rPr lang="en-US" b="1" dirty="0" err="1" smtClean="0"/>
              <a:t>Mục</a:t>
            </a:r>
            <a:r>
              <a:rPr lang="en-US" b="1" dirty="0" smtClean="0"/>
              <a:t> </a:t>
            </a:r>
            <a:r>
              <a:rPr lang="en-US" b="1" dirty="0" err="1" smtClean="0"/>
              <a:t>tiêu</a:t>
            </a:r>
            <a:r>
              <a:rPr lang="en-US" b="1" dirty="0" smtClean="0"/>
              <a:t>:</a:t>
            </a:r>
            <a:r>
              <a:rPr lang="en-US" dirty="0" smtClean="0"/>
              <a:t> </a:t>
            </a:r>
            <a:r>
              <a:rPr lang="en-US" dirty="0" err="1" smtClean="0"/>
              <a:t>Từ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thí</a:t>
            </a:r>
            <a:r>
              <a:rPr lang="en-US" dirty="0" smtClean="0"/>
              <a:t> </a:t>
            </a:r>
            <a:r>
              <a:rPr lang="en-US" dirty="0" err="1" smtClean="0"/>
              <a:t>nghiệm</a:t>
            </a:r>
            <a:r>
              <a:rPr lang="en-US" dirty="0" smtClean="0"/>
              <a:t> </a:t>
            </a:r>
            <a:r>
              <a:rPr lang="en-US" dirty="0" err="1" smtClean="0"/>
              <a:t>tìm</a:t>
            </a:r>
            <a:r>
              <a:rPr lang="en-US" dirty="0" smtClean="0"/>
              <a:t> </a:t>
            </a:r>
            <a:r>
              <a:rPr lang="en-US" dirty="0" err="1" smtClean="0"/>
              <a:t>ra</a:t>
            </a:r>
            <a:r>
              <a:rPr lang="en-US" dirty="0" smtClean="0"/>
              <a:t> </a:t>
            </a:r>
            <a:r>
              <a:rPr lang="en-US" dirty="0" err="1" smtClean="0"/>
              <a:t>được</a:t>
            </a:r>
            <a:r>
              <a:rPr lang="en-US" dirty="0" smtClean="0"/>
              <a:t> </a:t>
            </a:r>
            <a:r>
              <a:rPr lang="en-US" dirty="0" err="1" smtClean="0"/>
              <a:t>bản</a:t>
            </a:r>
            <a:r>
              <a:rPr lang="en-US" dirty="0" smtClean="0"/>
              <a:t> </a:t>
            </a:r>
            <a:r>
              <a:rPr lang="en-US" dirty="0" err="1" smtClean="0"/>
              <a:t>chất</a:t>
            </a:r>
            <a:r>
              <a:rPr lang="en-US" dirty="0" smtClean="0"/>
              <a:t> </a:t>
            </a:r>
            <a:r>
              <a:rPr lang="en-US" dirty="0" err="1" smtClean="0"/>
              <a:t>phản</a:t>
            </a:r>
            <a:r>
              <a:rPr lang="en-US" dirty="0" smtClean="0"/>
              <a:t> </a:t>
            </a:r>
            <a:r>
              <a:rPr lang="en-US" dirty="0" err="1" smtClean="0"/>
              <a:t>ứng</a:t>
            </a:r>
            <a:r>
              <a:rPr lang="en-US" dirty="0" smtClean="0"/>
              <a:t> </a:t>
            </a:r>
            <a:r>
              <a:rPr lang="en-US" dirty="0" err="1" smtClean="0"/>
              <a:t>trao</a:t>
            </a:r>
            <a:r>
              <a:rPr lang="en-US" dirty="0" smtClean="0"/>
              <a:t> </a:t>
            </a:r>
            <a:r>
              <a:rPr lang="en-US" dirty="0" err="1" smtClean="0"/>
              <a:t>đổi</a:t>
            </a:r>
            <a:r>
              <a:rPr lang="en-US" dirty="0" smtClean="0"/>
              <a:t> ion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điều</a:t>
            </a:r>
            <a:r>
              <a:rPr lang="en-US" dirty="0" smtClean="0"/>
              <a:t> </a:t>
            </a:r>
            <a:r>
              <a:rPr lang="en-US" dirty="0" err="1" smtClean="0"/>
              <a:t>kiện</a:t>
            </a:r>
            <a:r>
              <a:rPr lang="en-US" dirty="0" smtClean="0"/>
              <a:t> </a:t>
            </a:r>
            <a:r>
              <a:rPr lang="en-US" dirty="0" err="1" smtClean="0"/>
              <a:t>xảy</a:t>
            </a:r>
            <a:r>
              <a:rPr lang="en-US" dirty="0" smtClean="0"/>
              <a:t> </a:t>
            </a:r>
            <a:r>
              <a:rPr lang="en-US" dirty="0" err="1" smtClean="0"/>
              <a:t>ra</a:t>
            </a:r>
            <a:r>
              <a:rPr lang="en-US" dirty="0" smtClean="0"/>
              <a:t> </a:t>
            </a:r>
            <a:r>
              <a:rPr lang="en-US" dirty="0" err="1" smtClean="0"/>
              <a:t>phản</a:t>
            </a:r>
            <a:r>
              <a:rPr lang="en-US" dirty="0" smtClean="0"/>
              <a:t> </a:t>
            </a:r>
            <a:r>
              <a:rPr lang="en-US" dirty="0" err="1" smtClean="0"/>
              <a:t>ứng</a:t>
            </a:r>
            <a:r>
              <a:rPr lang="en-US" dirty="0" smtClean="0"/>
              <a:t> </a:t>
            </a:r>
            <a:r>
              <a:rPr lang="en-US" dirty="0" err="1" smtClean="0"/>
              <a:t>trao</a:t>
            </a:r>
            <a:r>
              <a:rPr lang="en-US" dirty="0" smtClean="0"/>
              <a:t> </a:t>
            </a:r>
            <a:r>
              <a:rPr lang="en-US" dirty="0" err="1" smtClean="0"/>
              <a:t>đổi</a:t>
            </a:r>
            <a:r>
              <a:rPr lang="en-US" dirty="0" smtClean="0"/>
              <a:t> ion </a:t>
            </a:r>
            <a:r>
              <a:rPr lang="en-US" dirty="0" err="1" smtClean="0"/>
              <a:t>trong</a:t>
            </a:r>
            <a:r>
              <a:rPr lang="en-US" dirty="0" smtClean="0"/>
              <a:t> dung </a:t>
            </a:r>
            <a:r>
              <a:rPr lang="en-US" dirty="0" err="1" smtClean="0"/>
              <a:t>dịch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b="1" dirty="0" smtClean="0"/>
              <a:t>2. </a:t>
            </a:r>
            <a:r>
              <a:rPr lang="en-US" b="1" dirty="0" err="1" smtClean="0"/>
              <a:t>Nhiệm</a:t>
            </a:r>
            <a:r>
              <a:rPr lang="en-US" b="1" dirty="0" smtClean="0"/>
              <a:t> </a:t>
            </a:r>
            <a:r>
              <a:rPr lang="en-US" b="1" dirty="0" err="1" smtClean="0"/>
              <a:t>vụ</a:t>
            </a:r>
            <a:r>
              <a:rPr lang="en-US" b="1" dirty="0" smtClean="0"/>
              <a:t>: </a:t>
            </a:r>
          </a:p>
          <a:p>
            <a:pPr>
              <a:buNone/>
            </a:pPr>
            <a:r>
              <a:rPr lang="en-US" dirty="0" smtClean="0"/>
              <a:t>- </a:t>
            </a:r>
            <a:r>
              <a:rPr lang="en-US" dirty="0" err="1" smtClean="0"/>
              <a:t>Đọc</a:t>
            </a:r>
            <a:r>
              <a:rPr lang="en-US" dirty="0" smtClean="0"/>
              <a:t> </a:t>
            </a:r>
            <a:r>
              <a:rPr lang="en-US" dirty="0" err="1" smtClean="0"/>
              <a:t>cách</a:t>
            </a:r>
            <a:r>
              <a:rPr lang="en-US" dirty="0" smtClean="0"/>
              <a:t> </a:t>
            </a:r>
            <a:r>
              <a:rPr lang="en-US" dirty="0" err="1" smtClean="0"/>
              <a:t>tiến</a:t>
            </a:r>
            <a:r>
              <a:rPr lang="en-US" dirty="0" smtClean="0"/>
              <a:t> </a:t>
            </a:r>
            <a:r>
              <a:rPr lang="en-US" dirty="0" err="1" smtClean="0"/>
              <a:t>hành</a:t>
            </a:r>
            <a:r>
              <a:rPr lang="en-US" dirty="0" smtClean="0"/>
              <a:t> </a:t>
            </a:r>
            <a:r>
              <a:rPr lang="en-US" dirty="0" err="1" smtClean="0"/>
              <a:t>thí</a:t>
            </a:r>
            <a:r>
              <a:rPr lang="en-US" dirty="0" smtClean="0"/>
              <a:t> </a:t>
            </a:r>
            <a:r>
              <a:rPr lang="en-US" dirty="0" err="1" smtClean="0"/>
              <a:t>nghiệm</a:t>
            </a:r>
            <a:r>
              <a:rPr lang="en-US" dirty="0" smtClean="0"/>
              <a:t> </a:t>
            </a:r>
            <a:r>
              <a:rPr lang="en-US" dirty="0" err="1" smtClean="0"/>
              <a:t>theo</a:t>
            </a:r>
            <a:r>
              <a:rPr lang="en-US" dirty="0" smtClean="0"/>
              <a:t> </a:t>
            </a:r>
            <a:r>
              <a:rPr lang="en-US" dirty="0" err="1" smtClean="0"/>
              <a:t>hướng</a:t>
            </a:r>
            <a:r>
              <a:rPr lang="en-US" dirty="0" smtClean="0"/>
              <a:t> </a:t>
            </a:r>
            <a:r>
              <a:rPr lang="en-US" dirty="0" err="1" smtClean="0"/>
              <a:t>dẫn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- </a:t>
            </a:r>
            <a:r>
              <a:rPr lang="en-US" dirty="0" err="1" smtClean="0"/>
              <a:t>Tiến</a:t>
            </a:r>
            <a:r>
              <a:rPr lang="en-US" dirty="0" smtClean="0"/>
              <a:t> </a:t>
            </a:r>
            <a:r>
              <a:rPr lang="en-US" dirty="0" err="1" smtClean="0"/>
              <a:t>hành</a:t>
            </a:r>
            <a:r>
              <a:rPr lang="en-US" dirty="0" smtClean="0"/>
              <a:t> </a:t>
            </a:r>
            <a:r>
              <a:rPr lang="en-US" dirty="0" err="1" smtClean="0"/>
              <a:t>thí</a:t>
            </a:r>
            <a:r>
              <a:rPr lang="en-US" dirty="0" smtClean="0"/>
              <a:t> </a:t>
            </a:r>
            <a:r>
              <a:rPr lang="en-US" dirty="0" err="1" smtClean="0"/>
              <a:t>nghiệm</a:t>
            </a:r>
            <a:r>
              <a:rPr lang="en-US" dirty="0" smtClean="0"/>
              <a:t> </a:t>
            </a:r>
            <a:r>
              <a:rPr lang="en-US" dirty="0" err="1" smtClean="0"/>
              <a:t>theo</a:t>
            </a:r>
            <a:r>
              <a:rPr lang="en-US" dirty="0" smtClean="0"/>
              <a:t> </a:t>
            </a:r>
            <a:r>
              <a:rPr lang="en-US" dirty="0" err="1" smtClean="0"/>
              <a:t>hướng</a:t>
            </a:r>
            <a:r>
              <a:rPr lang="en-US" dirty="0" smtClean="0"/>
              <a:t> </a:t>
            </a:r>
            <a:r>
              <a:rPr lang="en-US" dirty="0" err="1" smtClean="0"/>
              <a:t>dẫn</a:t>
            </a:r>
            <a:r>
              <a:rPr lang="en-US" dirty="0" smtClean="0"/>
              <a:t>, </a:t>
            </a:r>
            <a:r>
              <a:rPr lang="en-US" dirty="0" err="1" smtClean="0"/>
              <a:t>quan</a:t>
            </a:r>
            <a:r>
              <a:rPr lang="en-US" dirty="0" smtClean="0"/>
              <a:t> </a:t>
            </a:r>
            <a:r>
              <a:rPr lang="en-US" dirty="0" err="1" smtClean="0"/>
              <a:t>sát</a:t>
            </a:r>
            <a:r>
              <a:rPr lang="en-US" dirty="0" smtClean="0"/>
              <a:t> </a:t>
            </a:r>
            <a:r>
              <a:rPr lang="en-US" dirty="0" err="1" smtClean="0"/>
              <a:t>hiện</a:t>
            </a:r>
            <a:r>
              <a:rPr lang="en-US" dirty="0" smtClean="0"/>
              <a:t> </a:t>
            </a:r>
            <a:r>
              <a:rPr lang="en-US" dirty="0" err="1" smtClean="0"/>
              <a:t>tượng</a:t>
            </a:r>
            <a:r>
              <a:rPr lang="en-US" dirty="0" smtClean="0"/>
              <a:t>, </a:t>
            </a:r>
            <a:r>
              <a:rPr lang="en-US" dirty="0" err="1" smtClean="0"/>
              <a:t>rút</a:t>
            </a:r>
            <a:r>
              <a:rPr lang="en-US" dirty="0" smtClean="0"/>
              <a:t> </a:t>
            </a:r>
            <a:r>
              <a:rPr lang="en-US" dirty="0" err="1" smtClean="0"/>
              <a:t>ra</a:t>
            </a:r>
            <a:r>
              <a:rPr lang="en-US" dirty="0" smtClean="0"/>
              <a:t> </a:t>
            </a:r>
            <a:r>
              <a:rPr lang="en-US" dirty="0" err="1" smtClean="0"/>
              <a:t>kết</a:t>
            </a:r>
            <a:r>
              <a:rPr lang="en-US" dirty="0" smtClean="0"/>
              <a:t> </a:t>
            </a:r>
            <a:r>
              <a:rPr lang="en-US" dirty="0" err="1" smtClean="0"/>
              <a:t>luận</a:t>
            </a:r>
            <a:r>
              <a:rPr lang="en-US" dirty="0" smtClean="0"/>
              <a:t> </a:t>
            </a:r>
            <a:r>
              <a:rPr lang="en-US" dirty="0" err="1" smtClean="0"/>
              <a:t>về</a:t>
            </a:r>
            <a:r>
              <a:rPr lang="en-US" dirty="0" smtClean="0"/>
              <a:t> </a:t>
            </a:r>
            <a:r>
              <a:rPr lang="en-US" dirty="0" err="1" smtClean="0"/>
              <a:t>bản</a:t>
            </a:r>
            <a:r>
              <a:rPr lang="en-US" dirty="0" smtClean="0"/>
              <a:t> </a:t>
            </a:r>
            <a:r>
              <a:rPr lang="en-US" dirty="0" err="1" smtClean="0"/>
              <a:t>chất</a:t>
            </a:r>
            <a:r>
              <a:rPr lang="en-US" dirty="0" smtClean="0"/>
              <a:t> </a:t>
            </a:r>
            <a:r>
              <a:rPr lang="en-US" dirty="0" err="1" smtClean="0"/>
              <a:t>phản</a:t>
            </a:r>
            <a:r>
              <a:rPr lang="en-US" dirty="0" smtClean="0"/>
              <a:t> </a:t>
            </a:r>
            <a:r>
              <a:rPr lang="en-US" dirty="0" err="1" smtClean="0"/>
              <a:t>ứng</a:t>
            </a:r>
            <a:r>
              <a:rPr lang="en-US" dirty="0" smtClean="0"/>
              <a:t> </a:t>
            </a:r>
            <a:r>
              <a:rPr lang="en-US" dirty="0" err="1" smtClean="0"/>
              <a:t>trao</a:t>
            </a:r>
            <a:r>
              <a:rPr lang="en-US" dirty="0" smtClean="0"/>
              <a:t> </a:t>
            </a:r>
            <a:r>
              <a:rPr lang="en-US" dirty="0" err="1" smtClean="0"/>
              <a:t>đổi</a:t>
            </a:r>
            <a:r>
              <a:rPr lang="en-US" dirty="0" smtClean="0"/>
              <a:t> ion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điều</a:t>
            </a:r>
            <a:r>
              <a:rPr lang="en-US" dirty="0" smtClean="0"/>
              <a:t> </a:t>
            </a:r>
            <a:r>
              <a:rPr lang="en-US" dirty="0" err="1" smtClean="0"/>
              <a:t>kiện</a:t>
            </a:r>
            <a:r>
              <a:rPr lang="en-US" dirty="0" smtClean="0"/>
              <a:t> </a:t>
            </a:r>
            <a:r>
              <a:rPr lang="en-US" dirty="0" err="1" smtClean="0"/>
              <a:t>xảy</a:t>
            </a:r>
            <a:r>
              <a:rPr lang="en-US" dirty="0" smtClean="0"/>
              <a:t> </a:t>
            </a:r>
            <a:r>
              <a:rPr lang="en-US" dirty="0" err="1" smtClean="0"/>
              <a:t>ra</a:t>
            </a:r>
            <a:r>
              <a:rPr lang="en-US" dirty="0" smtClean="0"/>
              <a:t> </a:t>
            </a:r>
            <a:r>
              <a:rPr lang="en-US" dirty="0" err="1" smtClean="0"/>
              <a:t>phản</a:t>
            </a:r>
            <a:r>
              <a:rPr lang="en-US" dirty="0" smtClean="0"/>
              <a:t> </a:t>
            </a:r>
            <a:r>
              <a:rPr lang="en-US" dirty="0" err="1" smtClean="0"/>
              <a:t>ứng</a:t>
            </a:r>
            <a:r>
              <a:rPr lang="en-US" dirty="0" smtClean="0"/>
              <a:t> </a:t>
            </a:r>
            <a:r>
              <a:rPr lang="en-US" dirty="0" err="1" smtClean="0"/>
              <a:t>trao</a:t>
            </a:r>
            <a:r>
              <a:rPr lang="en-US" dirty="0" smtClean="0"/>
              <a:t> </a:t>
            </a:r>
            <a:r>
              <a:rPr lang="en-US" dirty="0" err="1" smtClean="0"/>
              <a:t>đổi</a:t>
            </a:r>
            <a:r>
              <a:rPr lang="en-US" dirty="0" smtClean="0"/>
              <a:t> ion </a:t>
            </a:r>
            <a:r>
              <a:rPr lang="en-US" dirty="0" err="1" smtClean="0"/>
              <a:t>trong</a:t>
            </a:r>
            <a:r>
              <a:rPr lang="en-US" dirty="0" smtClean="0"/>
              <a:t> dung </a:t>
            </a:r>
            <a:r>
              <a:rPr lang="en-US" dirty="0" err="1" smtClean="0"/>
              <a:t>dịch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- </a:t>
            </a:r>
            <a:r>
              <a:rPr lang="en-US" dirty="0" err="1" smtClean="0"/>
              <a:t>Ghi</a:t>
            </a:r>
            <a:r>
              <a:rPr lang="en-US" dirty="0" smtClean="0"/>
              <a:t> </a:t>
            </a:r>
            <a:r>
              <a:rPr lang="en-US" dirty="0" err="1" smtClean="0"/>
              <a:t>kết</a:t>
            </a:r>
            <a:r>
              <a:rPr lang="en-US" dirty="0" smtClean="0"/>
              <a:t> </a:t>
            </a:r>
            <a:r>
              <a:rPr lang="en-US" dirty="0" err="1" smtClean="0"/>
              <a:t>quả</a:t>
            </a:r>
            <a:r>
              <a:rPr lang="en-US" dirty="0" smtClean="0"/>
              <a:t> </a:t>
            </a:r>
            <a:r>
              <a:rPr lang="en-US" dirty="0" err="1" smtClean="0"/>
              <a:t>vào</a:t>
            </a:r>
            <a:r>
              <a:rPr lang="en-US" dirty="0" smtClean="0"/>
              <a:t> </a:t>
            </a:r>
            <a:r>
              <a:rPr lang="en-US" dirty="0" err="1" smtClean="0"/>
              <a:t>phiếu</a:t>
            </a:r>
            <a:r>
              <a:rPr lang="en-US" dirty="0" smtClean="0"/>
              <a:t> </a:t>
            </a:r>
            <a:r>
              <a:rPr lang="en-US" dirty="0" err="1" smtClean="0"/>
              <a:t>học</a:t>
            </a:r>
            <a:r>
              <a:rPr lang="en-US" dirty="0" smtClean="0"/>
              <a:t> </a:t>
            </a:r>
            <a:r>
              <a:rPr lang="en-US" dirty="0" err="1" smtClean="0"/>
              <a:t>tập</a:t>
            </a:r>
            <a:r>
              <a:rPr lang="en-US" dirty="0" smtClean="0"/>
              <a:t> </a:t>
            </a:r>
            <a:r>
              <a:rPr lang="en-US" dirty="0" err="1" smtClean="0"/>
              <a:t>số</a:t>
            </a:r>
            <a:r>
              <a:rPr lang="en-US" dirty="0" smtClean="0"/>
              <a:t> 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GÓC PHÂN TÍCH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b="1" dirty="0" smtClean="0"/>
              <a:t>1. </a:t>
            </a:r>
            <a:r>
              <a:rPr lang="en-US" b="1" dirty="0" err="1" smtClean="0"/>
              <a:t>Mục</a:t>
            </a:r>
            <a:r>
              <a:rPr lang="en-US" b="1" dirty="0" smtClean="0"/>
              <a:t> </a:t>
            </a:r>
            <a:r>
              <a:rPr lang="en-US" b="1" dirty="0" err="1" smtClean="0"/>
              <a:t>tiêu</a:t>
            </a:r>
            <a:r>
              <a:rPr lang="en-US" b="1" dirty="0" smtClean="0"/>
              <a:t>:</a:t>
            </a:r>
            <a:r>
              <a:rPr lang="en-US" dirty="0" smtClean="0"/>
              <a:t> </a:t>
            </a:r>
            <a:r>
              <a:rPr lang="en-US" dirty="0" err="1" smtClean="0"/>
              <a:t>Nghiên</a:t>
            </a:r>
            <a:r>
              <a:rPr lang="en-US" dirty="0" smtClean="0"/>
              <a:t> </a:t>
            </a:r>
            <a:r>
              <a:rPr lang="en-US" dirty="0" err="1" smtClean="0"/>
              <a:t>cứu</a:t>
            </a:r>
            <a:r>
              <a:rPr lang="en-US" dirty="0" smtClean="0"/>
              <a:t> </a:t>
            </a:r>
            <a:r>
              <a:rPr lang="en-US" dirty="0" err="1" smtClean="0"/>
              <a:t>nội</a:t>
            </a:r>
            <a:r>
              <a:rPr lang="en-US" dirty="0" smtClean="0"/>
              <a:t> dung </a:t>
            </a:r>
            <a:r>
              <a:rPr lang="en-US" dirty="0" err="1" smtClean="0"/>
              <a:t>sách</a:t>
            </a:r>
            <a:r>
              <a:rPr lang="en-US" dirty="0" smtClean="0"/>
              <a:t> </a:t>
            </a:r>
            <a:r>
              <a:rPr lang="en-US" dirty="0" err="1" smtClean="0"/>
              <a:t>giáo</a:t>
            </a:r>
            <a:r>
              <a:rPr lang="en-US" dirty="0" smtClean="0"/>
              <a:t> </a:t>
            </a:r>
            <a:r>
              <a:rPr lang="en-US" dirty="0" err="1" smtClean="0"/>
              <a:t>khoa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tìm</a:t>
            </a:r>
            <a:r>
              <a:rPr lang="en-US" dirty="0" smtClean="0"/>
              <a:t> </a:t>
            </a:r>
            <a:r>
              <a:rPr lang="en-US" dirty="0" err="1" smtClean="0"/>
              <a:t>ra</a:t>
            </a:r>
            <a:r>
              <a:rPr lang="en-US" dirty="0" smtClean="0"/>
              <a:t> </a:t>
            </a:r>
            <a:r>
              <a:rPr lang="en-US" dirty="0" err="1" smtClean="0"/>
              <a:t>được</a:t>
            </a:r>
            <a:r>
              <a:rPr lang="en-US" dirty="0" smtClean="0"/>
              <a:t> </a:t>
            </a:r>
            <a:r>
              <a:rPr lang="en-US" dirty="0" err="1" smtClean="0"/>
              <a:t>tìm</a:t>
            </a:r>
            <a:r>
              <a:rPr lang="en-US" dirty="0" smtClean="0"/>
              <a:t> </a:t>
            </a:r>
            <a:r>
              <a:rPr lang="en-US" dirty="0" err="1" smtClean="0"/>
              <a:t>ra</a:t>
            </a:r>
            <a:r>
              <a:rPr lang="en-US" dirty="0" smtClean="0"/>
              <a:t> </a:t>
            </a:r>
            <a:r>
              <a:rPr lang="en-US" dirty="0" err="1" smtClean="0"/>
              <a:t>được</a:t>
            </a:r>
            <a:r>
              <a:rPr lang="en-US" dirty="0" smtClean="0"/>
              <a:t> </a:t>
            </a:r>
            <a:r>
              <a:rPr lang="en-US" dirty="0" err="1" smtClean="0"/>
              <a:t>bản</a:t>
            </a:r>
            <a:r>
              <a:rPr lang="en-US" dirty="0" smtClean="0"/>
              <a:t> </a:t>
            </a:r>
            <a:r>
              <a:rPr lang="en-US" dirty="0" err="1" smtClean="0"/>
              <a:t>chất</a:t>
            </a:r>
            <a:r>
              <a:rPr lang="en-US" dirty="0" smtClean="0"/>
              <a:t> </a:t>
            </a:r>
            <a:r>
              <a:rPr lang="en-US" dirty="0" err="1" smtClean="0"/>
              <a:t>phản</a:t>
            </a:r>
            <a:r>
              <a:rPr lang="en-US" dirty="0" smtClean="0"/>
              <a:t> </a:t>
            </a:r>
            <a:r>
              <a:rPr lang="en-US" dirty="0" err="1" smtClean="0"/>
              <a:t>ứng</a:t>
            </a:r>
            <a:r>
              <a:rPr lang="en-US" dirty="0" smtClean="0"/>
              <a:t> </a:t>
            </a:r>
            <a:r>
              <a:rPr lang="en-US" dirty="0" err="1" smtClean="0"/>
              <a:t>trao</a:t>
            </a:r>
            <a:r>
              <a:rPr lang="en-US" dirty="0" smtClean="0"/>
              <a:t> </a:t>
            </a:r>
            <a:r>
              <a:rPr lang="en-US" dirty="0" err="1" smtClean="0"/>
              <a:t>đổi</a:t>
            </a:r>
            <a:r>
              <a:rPr lang="en-US" dirty="0" smtClean="0"/>
              <a:t> ion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điều</a:t>
            </a:r>
            <a:r>
              <a:rPr lang="en-US" dirty="0" smtClean="0"/>
              <a:t> </a:t>
            </a:r>
            <a:r>
              <a:rPr lang="en-US" dirty="0" err="1" smtClean="0"/>
              <a:t>kiện</a:t>
            </a:r>
            <a:r>
              <a:rPr lang="en-US" dirty="0" smtClean="0"/>
              <a:t> </a:t>
            </a:r>
            <a:r>
              <a:rPr lang="en-US" dirty="0" err="1" smtClean="0"/>
              <a:t>xảy</a:t>
            </a:r>
            <a:r>
              <a:rPr lang="en-US" dirty="0" smtClean="0"/>
              <a:t> </a:t>
            </a:r>
            <a:r>
              <a:rPr lang="en-US" dirty="0" err="1" smtClean="0"/>
              <a:t>ra</a:t>
            </a:r>
            <a:r>
              <a:rPr lang="en-US" dirty="0" smtClean="0"/>
              <a:t> </a:t>
            </a:r>
            <a:r>
              <a:rPr lang="en-US" dirty="0" err="1" smtClean="0"/>
              <a:t>phản</a:t>
            </a:r>
            <a:r>
              <a:rPr lang="en-US" dirty="0" smtClean="0"/>
              <a:t> </a:t>
            </a:r>
            <a:r>
              <a:rPr lang="en-US" dirty="0" err="1" smtClean="0"/>
              <a:t>ứng</a:t>
            </a:r>
            <a:r>
              <a:rPr lang="en-US" dirty="0" smtClean="0"/>
              <a:t> </a:t>
            </a:r>
            <a:r>
              <a:rPr lang="en-US" dirty="0" err="1" smtClean="0"/>
              <a:t>trao</a:t>
            </a:r>
            <a:r>
              <a:rPr lang="en-US" dirty="0" smtClean="0"/>
              <a:t> </a:t>
            </a:r>
            <a:r>
              <a:rPr lang="en-US" dirty="0" err="1" smtClean="0"/>
              <a:t>đổi</a:t>
            </a:r>
            <a:r>
              <a:rPr lang="en-US" dirty="0" smtClean="0"/>
              <a:t> ion </a:t>
            </a:r>
            <a:r>
              <a:rPr lang="en-US" dirty="0" err="1" smtClean="0"/>
              <a:t>trong</a:t>
            </a:r>
            <a:r>
              <a:rPr lang="en-US" dirty="0" smtClean="0"/>
              <a:t> dung </a:t>
            </a:r>
            <a:r>
              <a:rPr lang="en-US" dirty="0" err="1" smtClean="0"/>
              <a:t>dịch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b="1" dirty="0" smtClean="0"/>
              <a:t>2. </a:t>
            </a:r>
            <a:r>
              <a:rPr lang="en-US" b="1" dirty="0" err="1" smtClean="0"/>
              <a:t>Nhiệm</a:t>
            </a:r>
            <a:r>
              <a:rPr lang="en-US" b="1" dirty="0" smtClean="0"/>
              <a:t> </a:t>
            </a:r>
            <a:r>
              <a:rPr lang="en-US" b="1" dirty="0" err="1" smtClean="0"/>
              <a:t>vụ</a:t>
            </a:r>
            <a:r>
              <a:rPr lang="en-US" b="1" dirty="0" smtClean="0"/>
              <a:t>: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- </a:t>
            </a:r>
            <a:r>
              <a:rPr lang="en-US" dirty="0" err="1" smtClean="0"/>
              <a:t>Cá</a:t>
            </a:r>
            <a:r>
              <a:rPr lang="en-US" dirty="0" smtClean="0"/>
              <a:t> </a:t>
            </a:r>
            <a:r>
              <a:rPr lang="en-US" dirty="0" err="1" smtClean="0"/>
              <a:t>nhân</a:t>
            </a:r>
            <a:r>
              <a:rPr lang="en-US" dirty="0" smtClean="0"/>
              <a:t> </a:t>
            </a:r>
            <a:r>
              <a:rPr lang="en-US" dirty="0" err="1" smtClean="0"/>
              <a:t>nghiên</a:t>
            </a:r>
            <a:r>
              <a:rPr lang="en-US" dirty="0" smtClean="0"/>
              <a:t> </a:t>
            </a:r>
            <a:r>
              <a:rPr lang="en-US" dirty="0" err="1" smtClean="0"/>
              <a:t>cứu</a:t>
            </a:r>
            <a:r>
              <a:rPr lang="en-US" dirty="0" smtClean="0"/>
              <a:t> </a:t>
            </a:r>
            <a:r>
              <a:rPr lang="en-US" dirty="0" err="1" smtClean="0"/>
              <a:t>sách</a:t>
            </a:r>
            <a:r>
              <a:rPr lang="en-US" dirty="0" smtClean="0"/>
              <a:t> </a:t>
            </a:r>
            <a:r>
              <a:rPr lang="en-US" dirty="0" err="1" smtClean="0"/>
              <a:t>giáo</a:t>
            </a:r>
            <a:r>
              <a:rPr lang="en-US" dirty="0" smtClean="0"/>
              <a:t> </a:t>
            </a:r>
            <a:r>
              <a:rPr lang="en-US" dirty="0" err="1" smtClean="0"/>
              <a:t>khoa</a:t>
            </a:r>
            <a:r>
              <a:rPr lang="en-US" dirty="0" smtClean="0"/>
              <a:t> </a:t>
            </a:r>
            <a:r>
              <a:rPr lang="en-US" dirty="0" err="1" smtClean="0"/>
              <a:t>về</a:t>
            </a:r>
            <a:r>
              <a:rPr lang="en-US" dirty="0" smtClean="0"/>
              <a:t> </a:t>
            </a:r>
            <a:r>
              <a:rPr lang="en-US" dirty="0" err="1" smtClean="0"/>
              <a:t>bản</a:t>
            </a:r>
            <a:r>
              <a:rPr lang="en-US" dirty="0" smtClean="0"/>
              <a:t> </a:t>
            </a:r>
            <a:r>
              <a:rPr lang="en-US" dirty="0" err="1" smtClean="0"/>
              <a:t>chất</a:t>
            </a:r>
            <a:r>
              <a:rPr lang="en-US" dirty="0" smtClean="0"/>
              <a:t> </a:t>
            </a:r>
            <a:r>
              <a:rPr lang="en-US" dirty="0" err="1" smtClean="0"/>
              <a:t>phản</a:t>
            </a:r>
            <a:r>
              <a:rPr lang="en-US" dirty="0" smtClean="0"/>
              <a:t> </a:t>
            </a:r>
            <a:r>
              <a:rPr lang="en-US" dirty="0" err="1" smtClean="0"/>
              <a:t>ứng</a:t>
            </a:r>
            <a:r>
              <a:rPr lang="en-US" dirty="0" smtClean="0"/>
              <a:t> </a:t>
            </a:r>
            <a:r>
              <a:rPr lang="en-US" dirty="0" err="1" smtClean="0"/>
              <a:t>trao</a:t>
            </a:r>
            <a:r>
              <a:rPr lang="en-US" dirty="0" smtClean="0"/>
              <a:t> </a:t>
            </a:r>
            <a:r>
              <a:rPr lang="en-US" dirty="0" err="1" smtClean="0"/>
              <a:t>đổi</a:t>
            </a:r>
            <a:r>
              <a:rPr lang="en-US" dirty="0" smtClean="0"/>
              <a:t> ion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điều</a:t>
            </a:r>
            <a:r>
              <a:rPr lang="en-US" dirty="0" smtClean="0"/>
              <a:t> </a:t>
            </a:r>
            <a:r>
              <a:rPr lang="en-US" dirty="0" err="1" smtClean="0"/>
              <a:t>kiện</a:t>
            </a:r>
            <a:r>
              <a:rPr lang="en-US" dirty="0" smtClean="0"/>
              <a:t> </a:t>
            </a:r>
            <a:r>
              <a:rPr lang="en-US" dirty="0" err="1" smtClean="0"/>
              <a:t>xảy</a:t>
            </a:r>
            <a:r>
              <a:rPr lang="en-US" dirty="0" smtClean="0"/>
              <a:t> </a:t>
            </a:r>
            <a:r>
              <a:rPr lang="en-US" dirty="0" err="1" smtClean="0"/>
              <a:t>ra</a:t>
            </a:r>
            <a:r>
              <a:rPr lang="en-US" dirty="0" smtClean="0"/>
              <a:t> </a:t>
            </a:r>
            <a:r>
              <a:rPr lang="en-US" dirty="0" err="1" smtClean="0"/>
              <a:t>phản</a:t>
            </a:r>
            <a:r>
              <a:rPr lang="en-US" dirty="0" smtClean="0"/>
              <a:t> </a:t>
            </a:r>
            <a:r>
              <a:rPr lang="en-US" dirty="0" err="1" smtClean="0"/>
              <a:t>ứng</a:t>
            </a:r>
            <a:r>
              <a:rPr lang="en-US" dirty="0" smtClean="0"/>
              <a:t> </a:t>
            </a:r>
            <a:r>
              <a:rPr lang="en-US" dirty="0" err="1" smtClean="0"/>
              <a:t>trao</a:t>
            </a:r>
            <a:r>
              <a:rPr lang="en-US" dirty="0" smtClean="0"/>
              <a:t> </a:t>
            </a:r>
            <a:r>
              <a:rPr lang="en-US" dirty="0" err="1" smtClean="0"/>
              <a:t>đổi</a:t>
            </a:r>
            <a:r>
              <a:rPr lang="en-US" dirty="0" smtClean="0"/>
              <a:t> ion </a:t>
            </a:r>
            <a:r>
              <a:rPr lang="en-US" dirty="0" err="1" smtClean="0"/>
              <a:t>trong</a:t>
            </a:r>
            <a:r>
              <a:rPr lang="en-US" dirty="0" smtClean="0"/>
              <a:t> dung </a:t>
            </a:r>
            <a:r>
              <a:rPr lang="en-US" dirty="0" err="1" smtClean="0"/>
              <a:t>dịch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- </a:t>
            </a:r>
            <a:r>
              <a:rPr lang="en-US" dirty="0" err="1" smtClean="0"/>
              <a:t>Thảo</a:t>
            </a:r>
            <a:r>
              <a:rPr lang="en-US" dirty="0" smtClean="0"/>
              <a:t> </a:t>
            </a:r>
            <a:r>
              <a:rPr lang="en-US" dirty="0" err="1" smtClean="0"/>
              <a:t>luận</a:t>
            </a:r>
            <a:r>
              <a:rPr lang="en-US" dirty="0" smtClean="0"/>
              <a:t> </a:t>
            </a:r>
            <a:r>
              <a:rPr lang="en-US" dirty="0" err="1" smtClean="0"/>
              <a:t>theo</a:t>
            </a:r>
            <a:r>
              <a:rPr lang="en-US" dirty="0" smtClean="0"/>
              <a:t> </a:t>
            </a:r>
            <a:r>
              <a:rPr lang="en-US" dirty="0" err="1" smtClean="0"/>
              <a:t>nhóm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điền</a:t>
            </a:r>
            <a:r>
              <a:rPr lang="en-US" dirty="0" smtClean="0"/>
              <a:t> </a:t>
            </a:r>
            <a:r>
              <a:rPr lang="en-US" dirty="0" err="1" smtClean="0"/>
              <a:t>vào</a:t>
            </a:r>
            <a:r>
              <a:rPr lang="en-US" dirty="0" smtClean="0"/>
              <a:t> </a:t>
            </a:r>
            <a:r>
              <a:rPr lang="en-US" dirty="0" err="1" smtClean="0"/>
              <a:t>phiếu</a:t>
            </a:r>
            <a:r>
              <a:rPr lang="en-US" dirty="0" smtClean="0"/>
              <a:t> </a:t>
            </a:r>
            <a:r>
              <a:rPr lang="en-US" dirty="0" err="1" smtClean="0"/>
              <a:t>học</a:t>
            </a:r>
            <a:r>
              <a:rPr lang="en-US" dirty="0" smtClean="0"/>
              <a:t> </a:t>
            </a:r>
            <a:r>
              <a:rPr lang="en-US" dirty="0" err="1" smtClean="0"/>
              <a:t>tập</a:t>
            </a:r>
            <a:r>
              <a:rPr lang="en-US" dirty="0" smtClean="0"/>
              <a:t> </a:t>
            </a:r>
            <a:r>
              <a:rPr lang="en-US" dirty="0" err="1" smtClean="0"/>
              <a:t>số</a:t>
            </a:r>
            <a:r>
              <a:rPr lang="en-US" dirty="0" smtClean="0"/>
              <a:t> 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GÓC ÁP DỤNG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1. </a:t>
            </a:r>
            <a:r>
              <a:rPr lang="en-US" b="1" dirty="0" err="1" smtClean="0"/>
              <a:t>Mục</a:t>
            </a:r>
            <a:r>
              <a:rPr lang="en-US" b="1" dirty="0" smtClean="0"/>
              <a:t> </a:t>
            </a:r>
            <a:r>
              <a:rPr lang="en-US" b="1" dirty="0" err="1" smtClean="0"/>
              <a:t>tiêu</a:t>
            </a:r>
            <a:r>
              <a:rPr lang="en-US" b="1" dirty="0" smtClean="0"/>
              <a:t>:</a:t>
            </a:r>
            <a:r>
              <a:rPr lang="en-US" dirty="0" smtClean="0"/>
              <a:t> </a:t>
            </a:r>
            <a:r>
              <a:rPr lang="en-US" dirty="0" err="1" smtClean="0"/>
              <a:t>Từ</a:t>
            </a:r>
            <a:r>
              <a:rPr lang="en-US" dirty="0" smtClean="0"/>
              <a:t> </a:t>
            </a:r>
            <a:r>
              <a:rPr lang="en-US" dirty="0" err="1" smtClean="0"/>
              <a:t>phiếu</a:t>
            </a:r>
            <a:r>
              <a:rPr lang="en-US" dirty="0" smtClean="0"/>
              <a:t> </a:t>
            </a:r>
            <a:r>
              <a:rPr lang="en-US" dirty="0" err="1" smtClean="0"/>
              <a:t>hỗ</a:t>
            </a:r>
            <a:r>
              <a:rPr lang="en-US" dirty="0" smtClean="0"/>
              <a:t> </a:t>
            </a:r>
            <a:r>
              <a:rPr lang="en-US" dirty="0" err="1" smtClean="0"/>
              <a:t>trợ</a:t>
            </a:r>
            <a:r>
              <a:rPr lang="en-US" dirty="0" smtClean="0"/>
              <a:t> </a:t>
            </a:r>
            <a:r>
              <a:rPr lang="en-US" dirty="0" err="1" smtClean="0"/>
              <a:t>kiến</a:t>
            </a:r>
            <a:r>
              <a:rPr lang="en-US" dirty="0" smtClean="0"/>
              <a:t> </a:t>
            </a:r>
            <a:r>
              <a:rPr lang="en-US" dirty="0" err="1" smtClean="0"/>
              <a:t>thức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giáo</a:t>
            </a:r>
            <a:r>
              <a:rPr lang="en-US" dirty="0" smtClean="0"/>
              <a:t> </a:t>
            </a:r>
            <a:r>
              <a:rPr lang="en-US" dirty="0" err="1" smtClean="0"/>
              <a:t>viên</a:t>
            </a:r>
            <a:r>
              <a:rPr lang="en-US" dirty="0" smtClean="0"/>
              <a:t>, </a:t>
            </a:r>
            <a:r>
              <a:rPr lang="en-US" dirty="0" err="1" smtClean="0"/>
              <a:t>học</a:t>
            </a:r>
            <a:r>
              <a:rPr lang="en-US" dirty="0" smtClean="0"/>
              <a:t> </a:t>
            </a:r>
            <a:r>
              <a:rPr lang="en-US" dirty="0" err="1" smtClean="0"/>
              <a:t>sinh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thể</a:t>
            </a:r>
            <a:r>
              <a:rPr lang="en-US" dirty="0" smtClean="0"/>
              <a:t> </a:t>
            </a:r>
            <a:r>
              <a:rPr lang="en-US" dirty="0" err="1" smtClean="0"/>
              <a:t>áp</a:t>
            </a:r>
            <a:r>
              <a:rPr lang="en-US" dirty="0" smtClean="0"/>
              <a:t> </a:t>
            </a:r>
            <a:r>
              <a:rPr lang="en-US" dirty="0" err="1" smtClean="0"/>
              <a:t>dụng</a:t>
            </a:r>
            <a:r>
              <a:rPr lang="en-US" dirty="0" smtClean="0"/>
              <a:t>  </a:t>
            </a:r>
            <a:r>
              <a:rPr lang="en-US" dirty="0" err="1" smtClean="0"/>
              <a:t>để</a:t>
            </a:r>
            <a:r>
              <a:rPr lang="en-US" dirty="0" smtClean="0"/>
              <a:t> </a:t>
            </a:r>
            <a:r>
              <a:rPr lang="en-US" dirty="0" err="1" smtClean="0"/>
              <a:t>giải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dạng</a:t>
            </a:r>
            <a:r>
              <a:rPr lang="en-US" dirty="0" smtClean="0"/>
              <a:t> </a:t>
            </a:r>
            <a:r>
              <a:rPr lang="en-US" dirty="0" err="1" smtClean="0"/>
              <a:t>bài</a:t>
            </a:r>
            <a:r>
              <a:rPr lang="en-US" dirty="0" smtClean="0"/>
              <a:t> </a:t>
            </a:r>
            <a:r>
              <a:rPr lang="en-US" dirty="0" err="1" smtClean="0"/>
              <a:t>tập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b="1" dirty="0" smtClean="0"/>
              <a:t>2. </a:t>
            </a:r>
            <a:r>
              <a:rPr lang="en-US" b="1" dirty="0" err="1" smtClean="0"/>
              <a:t>Nhiệm</a:t>
            </a:r>
            <a:r>
              <a:rPr lang="en-US" b="1" dirty="0" smtClean="0"/>
              <a:t> </a:t>
            </a:r>
            <a:r>
              <a:rPr lang="en-US" b="1" dirty="0" err="1" smtClean="0"/>
              <a:t>vụ</a:t>
            </a:r>
            <a:r>
              <a:rPr lang="en-US" b="1" dirty="0" smtClean="0"/>
              <a:t>: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HS </a:t>
            </a:r>
            <a:r>
              <a:rPr lang="en-US" dirty="0" err="1" smtClean="0"/>
              <a:t>nghiên</a:t>
            </a:r>
            <a:r>
              <a:rPr lang="en-US" dirty="0" smtClean="0"/>
              <a:t> </a:t>
            </a:r>
            <a:r>
              <a:rPr lang="en-US" dirty="0" err="1" smtClean="0"/>
              <a:t>cứu</a:t>
            </a:r>
            <a:r>
              <a:rPr lang="en-US" dirty="0" smtClean="0"/>
              <a:t> </a:t>
            </a:r>
            <a:r>
              <a:rPr lang="en-US" dirty="0" err="1" smtClean="0"/>
              <a:t>bản</a:t>
            </a:r>
            <a:r>
              <a:rPr lang="en-US" dirty="0" smtClean="0"/>
              <a:t> </a:t>
            </a:r>
            <a:r>
              <a:rPr lang="en-US" dirty="0" err="1" smtClean="0"/>
              <a:t>tóm</a:t>
            </a:r>
            <a:r>
              <a:rPr lang="en-US" dirty="0" smtClean="0"/>
              <a:t> </a:t>
            </a:r>
            <a:r>
              <a:rPr lang="en-US" dirty="0" err="1" smtClean="0"/>
              <a:t>tắt</a:t>
            </a:r>
            <a:r>
              <a:rPr lang="en-US" dirty="0" smtClean="0"/>
              <a:t> </a:t>
            </a:r>
            <a:r>
              <a:rPr lang="en-US" dirty="0" err="1" smtClean="0"/>
              <a:t>lý</a:t>
            </a:r>
            <a:r>
              <a:rPr lang="en-US" dirty="0" smtClean="0"/>
              <a:t> </a:t>
            </a:r>
            <a:r>
              <a:rPr lang="en-US" dirty="0" err="1" smtClean="0"/>
              <a:t>thuyết</a:t>
            </a:r>
            <a:r>
              <a:rPr lang="en-US" dirty="0" smtClean="0"/>
              <a:t> </a:t>
            </a:r>
            <a:r>
              <a:rPr lang="en-US" dirty="0" err="1" smtClean="0"/>
              <a:t>sau</a:t>
            </a:r>
            <a:r>
              <a:rPr lang="en-US" dirty="0" smtClean="0"/>
              <a:t> </a:t>
            </a:r>
            <a:r>
              <a:rPr lang="en-US" dirty="0" err="1" smtClean="0"/>
              <a:t>đó</a:t>
            </a:r>
            <a:r>
              <a:rPr lang="en-US" dirty="0" smtClean="0"/>
              <a:t> </a:t>
            </a:r>
            <a:r>
              <a:rPr lang="en-US" dirty="0" err="1" smtClean="0"/>
              <a:t>hoàn</a:t>
            </a:r>
            <a:r>
              <a:rPr lang="en-US" dirty="0" smtClean="0"/>
              <a:t> </a:t>
            </a:r>
            <a:r>
              <a:rPr lang="en-US" dirty="0" err="1" smtClean="0"/>
              <a:t>thành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bài</a:t>
            </a:r>
            <a:r>
              <a:rPr lang="en-US" dirty="0" smtClean="0"/>
              <a:t> </a:t>
            </a:r>
            <a:r>
              <a:rPr lang="en-US" dirty="0" err="1" smtClean="0"/>
              <a:t>tập</a:t>
            </a:r>
            <a:r>
              <a:rPr lang="en-US" dirty="0" smtClean="0"/>
              <a:t> </a:t>
            </a:r>
            <a:r>
              <a:rPr lang="en-US" dirty="0" err="1" smtClean="0"/>
              <a:t>trong</a:t>
            </a:r>
            <a:r>
              <a:rPr lang="en-US" dirty="0" smtClean="0"/>
              <a:t> </a:t>
            </a:r>
            <a:r>
              <a:rPr lang="en-US" dirty="0" err="1" smtClean="0"/>
              <a:t>phiếu</a:t>
            </a:r>
            <a:r>
              <a:rPr lang="en-US" dirty="0" smtClean="0"/>
              <a:t> </a:t>
            </a:r>
            <a:r>
              <a:rPr lang="en-US" dirty="0" err="1" smtClean="0"/>
              <a:t>học</a:t>
            </a:r>
            <a:r>
              <a:rPr lang="en-US" dirty="0" smtClean="0"/>
              <a:t> </a:t>
            </a:r>
            <a:r>
              <a:rPr lang="en-US" dirty="0" err="1" smtClean="0"/>
              <a:t>tập</a:t>
            </a:r>
            <a:r>
              <a:rPr lang="en-US" dirty="0" smtClean="0"/>
              <a:t> </a:t>
            </a:r>
            <a:r>
              <a:rPr lang="en-US" dirty="0" err="1" smtClean="0"/>
              <a:t>số</a:t>
            </a:r>
            <a:r>
              <a:rPr lang="en-US" dirty="0" smtClean="0"/>
              <a:t> 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838200"/>
            <a:ext cx="8229600" cy="5287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9920"/>
            <a:ext cx="8229600" cy="533400"/>
          </a:xfrm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err="1" smtClean="0"/>
              <a:t>Phiếu</a:t>
            </a:r>
            <a:r>
              <a:rPr lang="en-US" dirty="0" smtClean="0"/>
              <a:t> </a:t>
            </a:r>
            <a:r>
              <a:rPr lang="en-US" dirty="0" err="1" smtClean="0"/>
              <a:t>học</a:t>
            </a:r>
            <a:r>
              <a:rPr lang="en-US" dirty="0" smtClean="0"/>
              <a:t> </a:t>
            </a:r>
            <a:r>
              <a:rPr lang="en-US" dirty="0" err="1" smtClean="0"/>
              <a:t>tập</a:t>
            </a:r>
            <a:r>
              <a:rPr lang="en-US" dirty="0" smtClean="0"/>
              <a:t> </a:t>
            </a:r>
            <a:r>
              <a:rPr lang="en-US" dirty="0" err="1" smtClean="0"/>
              <a:t>số</a:t>
            </a:r>
            <a:r>
              <a:rPr lang="en-US" dirty="0" smtClean="0"/>
              <a:t> 1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5472692"/>
              </p:ext>
            </p:extLst>
          </p:nvPr>
        </p:nvGraphicFramePr>
        <p:xfrm>
          <a:off x="76200" y="837438"/>
          <a:ext cx="9067798" cy="5993892"/>
        </p:xfrm>
        <a:graphic>
          <a:graphicData uri="http://schemas.openxmlformats.org/drawingml/2006/table">
            <a:tbl>
              <a:tblPr/>
              <a:tblGrid>
                <a:gridCol w="1295400"/>
                <a:gridCol w="2209800"/>
                <a:gridCol w="1371600"/>
                <a:gridCol w="4190998"/>
              </a:tblGrid>
              <a:tr h="2870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Times New Roman"/>
                          <a:ea typeface="Calibri"/>
                          <a:cs typeface="Arial"/>
                        </a:rPr>
                        <a:t>TN</a:t>
                      </a:r>
                      <a:endParaRPr lang="en-US" sz="2400" b="1" dirty="0">
                        <a:latin typeface=".VnTime"/>
                        <a:ea typeface="Calibri"/>
                        <a:cs typeface="Arial"/>
                      </a:endParaRPr>
                    </a:p>
                  </a:txBody>
                  <a:tcPr marL="46779" marR="467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latin typeface="Times New Roman"/>
                          <a:ea typeface="Calibri"/>
                          <a:cs typeface="Arial"/>
                        </a:rPr>
                        <a:t>Cách</a:t>
                      </a:r>
                      <a:r>
                        <a:rPr lang="en-US" sz="1800" b="1" dirty="0">
                          <a:latin typeface="Times New Roman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b="1" dirty="0" err="1">
                          <a:latin typeface="Times New Roman"/>
                          <a:ea typeface="Calibri"/>
                          <a:cs typeface="Arial"/>
                        </a:rPr>
                        <a:t>tiến</a:t>
                      </a:r>
                      <a:r>
                        <a:rPr lang="en-US" sz="1800" b="1" dirty="0">
                          <a:latin typeface="Times New Roman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b="1" dirty="0" err="1">
                          <a:latin typeface="Times New Roman"/>
                          <a:ea typeface="Calibri"/>
                          <a:cs typeface="Arial"/>
                        </a:rPr>
                        <a:t>hành</a:t>
                      </a:r>
                      <a:endParaRPr lang="en-US" sz="2400" b="1" dirty="0">
                        <a:latin typeface=".VnTime"/>
                        <a:ea typeface="Calibri"/>
                        <a:cs typeface="Arial"/>
                      </a:endParaRPr>
                    </a:p>
                  </a:txBody>
                  <a:tcPr marL="46779" marR="467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latin typeface="Times New Roman"/>
                          <a:ea typeface="Calibri"/>
                          <a:cs typeface="Arial"/>
                        </a:rPr>
                        <a:t>Hiện</a:t>
                      </a:r>
                      <a:r>
                        <a:rPr lang="en-US" sz="1800" b="1" dirty="0">
                          <a:latin typeface="Times New Roman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b="1" dirty="0" err="1">
                          <a:latin typeface="Times New Roman"/>
                          <a:ea typeface="Calibri"/>
                          <a:cs typeface="Arial"/>
                        </a:rPr>
                        <a:t>tượng</a:t>
                      </a:r>
                      <a:endParaRPr lang="en-US" sz="2400" b="1" dirty="0">
                        <a:latin typeface=".VnTime"/>
                        <a:ea typeface="Calibri"/>
                        <a:cs typeface="Arial"/>
                      </a:endParaRPr>
                    </a:p>
                  </a:txBody>
                  <a:tcPr marL="46779" marR="467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latin typeface="Times New Roman"/>
                          <a:ea typeface="Calibri"/>
                          <a:cs typeface="Arial"/>
                        </a:rPr>
                        <a:t>Giải</a:t>
                      </a:r>
                      <a:r>
                        <a:rPr lang="en-US" sz="1800" b="1" dirty="0">
                          <a:latin typeface="Times New Roman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b="1" dirty="0" err="1" smtClean="0">
                          <a:latin typeface="Times New Roman"/>
                          <a:ea typeface="Calibri"/>
                          <a:cs typeface="Arial"/>
                        </a:rPr>
                        <a:t>thích</a:t>
                      </a:r>
                      <a:r>
                        <a:rPr lang="en-US" sz="1800" b="1" dirty="0" smtClean="0">
                          <a:latin typeface="Times New Roman"/>
                          <a:ea typeface="Calibri"/>
                          <a:cs typeface="Arial"/>
                        </a:rPr>
                        <a:t> - </a:t>
                      </a:r>
                      <a:r>
                        <a:rPr lang="en-US" sz="1800" b="1" dirty="0" err="1" smtClean="0">
                          <a:latin typeface="Times New Roman"/>
                          <a:ea typeface="Calibri"/>
                          <a:cs typeface="Arial"/>
                        </a:rPr>
                        <a:t>Phương</a:t>
                      </a:r>
                      <a:r>
                        <a:rPr lang="en-US" sz="1800" b="1" baseline="0" dirty="0" smtClean="0">
                          <a:latin typeface="Times New Roman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b="1" baseline="0" dirty="0" err="1" smtClean="0">
                          <a:latin typeface="Times New Roman"/>
                          <a:ea typeface="Calibri"/>
                          <a:cs typeface="Arial"/>
                        </a:rPr>
                        <a:t>trình</a:t>
                      </a:r>
                      <a:r>
                        <a:rPr lang="en-US" sz="1800" b="1" baseline="0" dirty="0" smtClean="0">
                          <a:latin typeface="Times New Roman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b="1" baseline="0" dirty="0" err="1" smtClean="0">
                          <a:latin typeface="Times New Roman"/>
                          <a:ea typeface="Calibri"/>
                          <a:cs typeface="Arial"/>
                        </a:rPr>
                        <a:t>phản</a:t>
                      </a:r>
                      <a:r>
                        <a:rPr lang="en-US" sz="1800" b="1" baseline="0" dirty="0" smtClean="0">
                          <a:latin typeface="Times New Roman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b="1" baseline="0" dirty="0" err="1" smtClean="0">
                          <a:latin typeface="Times New Roman"/>
                          <a:ea typeface="Calibri"/>
                          <a:cs typeface="Arial"/>
                        </a:rPr>
                        <a:t>ứng</a:t>
                      </a:r>
                      <a:endParaRPr lang="en-US" sz="2400" b="1" dirty="0">
                        <a:latin typeface=".VnTime"/>
                        <a:ea typeface="Calibri"/>
                        <a:cs typeface="Arial"/>
                      </a:endParaRPr>
                    </a:p>
                  </a:txBody>
                  <a:tcPr marL="46779" marR="467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40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Calibri"/>
                          <a:cs typeface="Arial"/>
                        </a:rPr>
                        <a:t>1. </a:t>
                      </a:r>
                      <a:r>
                        <a:rPr lang="en-US" sz="1800" b="1" dirty="0" err="1">
                          <a:latin typeface="Times New Roman"/>
                          <a:ea typeface="Calibri"/>
                          <a:cs typeface="Arial"/>
                        </a:rPr>
                        <a:t>Phản</a:t>
                      </a:r>
                      <a:r>
                        <a:rPr lang="en-US" sz="1800" b="1" dirty="0">
                          <a:latin typeface="Times New Roman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b="1" dirty="0" err="1">
                          <a:latin typeface="Times New Roman"/>
                          <a:ea typeface="Calibri"/>
                          <a:cs typeface="Arial"/>
                        </a:rPr>
                        <a:t>ứng</a:t>
                      </a:r>
                      <a:r>
                        <a:rPr lang="en-US" sz="1800" b="1" dirty="0">
                          <a:latin typeface="Times New Roman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b="1" dirty="0" err="1">
                          <a:latin typeface="Times New Roman"/>
                          <a:ea typeface="Calibri"/>
                          <a:cs typeface="Arial"/>
                        </a:rPr>
                        <a:t>tạo</a:t>
                      </a:r>
                      <a:r>
                        <a:rPr lang="en-US" sz="1800" b="1" dirty="0">
                          <a:latin typeface="Times New Roman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b="1" dirty="0" err="1">
                          <a:latin typeface="Times New Roman"/>
                          <a:ea typeface="Calibri"/>
                          <a:cs typeface="Arial"/>
                        </a:rPr>
                        <a:t>chất</a:t>
                      </a:r>
                      <a:r>
                        <a:rPr lang="en-US" sz="1800" b="1" dirty="0">
                          <a:latin typeface="Times New Roman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b="1" dirty="0" err="1">
                          <a:latin typeface="Times New Roman"/>
                          <a:ea typeface="Calibri"/>
                          <a:cs typeface="Arial"/>
                        </a:rPr>
                        <a:t>kết</a:t>
                      </a:r>
                      <a:r>
                        <a:rPr lang="en-US" sz="1800" b="1" dirty="0">
                          <a:latin typeface="Times New Roman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b="1" dirty="0" err="1">
                          <a:latin typeface="Times New Roman"/>
                          <a:ea typeface="Calibri"/>
                          <a:cs typeface="Arial"/>
                        </a:rPr>
                        <a:t>tủa</a:t>
                      </a:r>
                      <a:endParaRPr lang="en-US" sz="2400" b="1" dirty="0">
                        <a:latin typeface=".VnTime"/>
                        <a:ea typeface="Calibri"/>
                        <a:cs typeface="Arial"/>
                      </a:endParaRPr>
                    </a:p>
                  </a:txBody>
                  <a:tcPr marL="46779" marR="467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latin typeface="Times New Roman"/>
                          <a:ea typeface="Calibri"/>
                          <a:cs typeface="Arial"/>
                        </a:rPr>
                        <a:t>Nhỏ</a:t>
                      </a:r>
                      <a:r>
                        <a:rPr lang="en-US" sz="1800" b="1" dirty="0">
                          <a:latin typeface="Times New Roman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b="1" dirty="0" err="1">
                          <a:latin typeface="Times New Roman"/>
                          <a:ea typeface="Calibri"/>
                          <a:cs typeface="Arial"/>
                        </a:rPr>
                        <a:t>khoảng</a:t>
                      </a:r>
                      <a:r>
                        <a:rPr lang="en-US" sz="1800" b="1" dirty="0">
                          <a:latin typeface="Times New Roman"/>
                          <a:ea typeface="Calibri"/>
                          <a:cs typeface="Arial"/>
                        </a:rPr>
                        <a:t> 2 – 3 </a:t>
                      </a:r>
                      <a:r>
                        <a:rPr lang="en-US" sz="1800" b="1" dirty="0" err="1">
                          <a:latin typeface="Times New Roman"/>
                          <a:ea typeface="Calibri"/>
                          <a:cs typeface="Arial"/>
                        </a:rPr>
                        <a:t>giọt</a:t>
                      </a:r>
                      <a:r>
                        <a:rPr lang="en-US" sz="1800" b="1" dirty="0">
                          <a:latin typeface="Times New Roman"/>
                          <a:ea typeface="Calibri"/>
                          <a:cs typeface="Arial"/>
                        </a:rPr>
                        <a:t> Na</a:t>
                      </a:r>
                      <a:r>
                        <a:rPr lang="en-US" sz="1800" b="1" baseline="-25000" dirty="0">
                          <a:latin typeface="Times New Roman"/>
                          <a:ea typeface="Calibri"/>
                          <a:cs typeface="Arial"/>
                        </a:rPr>
                        <a:t>2</a:t>
                      </a:r>
                      <a:r>
                        <a:rPr lang="en-US" sz="1800" b="1" dirty="0">
                          <a:latin typeface="Times New Roman"/>
                          <a:ea typeface="Calibri"/>
                          <a:cs typeface="Arial"/>
                        </a:rPr>
                        <a:t>SO</a:t>
                      </a:r>
                      <a:r>
                        <a:rPr lang="en-US" sz="1800" b="1" baseline="-25000" dirty="0">
                          <a:latin typeface="Times New Roman"/>
                          <a:ea typeface="Calibri"/>
                          <a:cs typeface="Arial"/>
                        </a:rPr>
                        <a:t>4</a:t>
                      </a:r>
                      <a:r>
                        <a:rPr lang="en-US" sz="1800" b="1" dirty="0">
                          <a:latin typeface="Times New Roman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b="1" dirty="0" err="1">
                          <a:latin typeface="Times New Roman"/>
                          <a:ea typeface="Calibri"/>
                          <a:cs typeface="Arial"/>
                        </a:rPr>
                        <a:t>vào</a:t>
                      </a:r>
                      <a:r>
                        <a:rPr lang="en-US" sz="1800" b="1" dirty="0">
                          <a:latin typeface="Times New Roman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b="1" dirty="0" err="1">
                          <a:latin typeface="Times New Roman"/>
                          <a:ea typeface="Calibri"/>
                          <a:cs typeface="Arial"/>
                        </a:rPr>
                        <a:t>ống</a:t>
                      </a:r>
                      <a:r>
                        <a:rPr lang="en-US" sz="1800" b="1" dirty="0">
                          <a:latin typeface="Times New Roman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b="1" dirty="0" err="1">
                          <a:latin typeface="Times New Roman"/>
                          <a:ea typeface="Calibri"/>
                          <a:cs typeface="Arial"/>
                        </a:rPr>
                        <a:t>nghiệm</a:t>
                      </a:r>
                      <a:r>
                        <a:rPr lang="en-US" sz="1800" b="1" dirty="0">
                          <a:latin typeface="Times New Roman"/>
                          <a:ea typeface="Calibri"/>
                          <a:cs typeface="Arial"/>
                        </a:rPr>
                        <a:t>  </a:t>
                      </a:r>
                      <a:r>
                        <a:rPr lang="en-US" sz="1800" b="1" dirty="0" err="1">
                          <a:latin typeface="Times New Roman"/>
                          <a:ea typeface="Calibri"/>
                          <a:cs typeface="Arial"/>
                        </a:rPr>
                        <a:t>đựng</a:t>
                      </a:r>
                      <a:r>
                        <a:rPr lang="en-US" sz="1800" b="1" dirty="0">
                          <a:latin typeface="Times New Roman"/>
                          <a:ea typeface="Calibri"/>
                          <a:cs typeface="Arial"/>
                        </a:rPr>
                        <a:t> dung </a:t>
                      </a:r>
                      <a:r>
                        <a:rPr lang="en-US" sz="1800" b="1" dirty="0" err="1">
                          <a:latin typeface="Times New Roman"/>
                          <a:ea typeface="Calibri"/>
                          <a:cs typeface="Arial"/>
                        </a:rPr>
                        <a:t>dịch</a:t>
                      </a:r>
                      <a:r>
                        <a:rPr lang="en-US" sz="1800" b="1" dirty="0">
                          <a:latin typeface="Times New Roman"/>
                          <a:ea typeface="Calibri"/>
                          <a:cs typeface="Arial"/>
                        </a:rPr>
                        <a:t> BaCl</a:t>
                      </a:r>
                      <a:r>
                        <a:rPr lang="en-US" sz="1800" b="1" baseline="-25000" dirty="0">
                          <a:latin typeface="Times New Roman"/>
                          <a:ea typeface="Calibri"/>
                          <a:cs typeface="Arial"/>
                        </a:rPr>
                        <a:t>2</a:t>
                      </a:r>
                      <a:endParaRPr lang="en-US" sz="2400" b="1" dirty="0">
                        <a:latin typeface=".VnTime"/>
                        <a:ea typeface="Calibri"/>
                        <a:cs typeface="Arial"/>
                      </a:endParaRPr>
                    </a:p>
                  </a:txBody>
                  <a:tcPr marL="46779" marR="467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err="1" smtClean="0">
                          <a:latin typeface="Times New Roman"/>
                          <a:ea typeface="Calibri"/>
                          <a:cs typeface="Arial"/>
                        </a:rPr>
                        <a:t>Kết</a:t>
                      </a:r>
                      <a:r>
                        <a:rPr lang="en-US" sz="1800" b="1" dirty="0" smtClean="0">
                          <a:latin typeface="Times New Roman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b="1" dirty="0" err="1" smtClean="0">
                          <a:latin typeface="Times New Roman"/>
                          <a:ea typeface="Calibri"/>
                          <a:cs typeface="Arial"/>
                        </a:rPr>
                        <a:t>tủa</a:t>
                      </a:r>
                      <a:r>
                        <a:rPr lang="en-US" sz="1800" b="1" baseline="0" dirty="0" smtClean="0">
                          <a:latin typeface="Times New Roman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b="1" baseline="0" dirty="0" err="1" smtClean="0">
                          <a:latin typeface="Times New Roman"/>
                          <a:ea typeface="Calibri"/>
                          <a:cs typeface="Arial"/>
                        </a:rPr>
                        <a:t>trắng</a:t>
                      </a:r>
                      <a:endParaRPr lang="en-US" sz="1800" b="1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6779" marR="467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Times New Roman"/>
                          <a:ea typeface="Calibri"/>
                          <a:cs typeface="Arial"/>
                        </a:rPr>
                        <a:t>Na</a:t>
                      </a:r>
                      <a:r>
                        <a:rPr lang="en-US" sz="1800" b="1" baseline="-25000" dirty="0" smtClean="0">
                          <a:latin typeface="Times New Roman"/>
                          <a:ea typeface="Calibri"/>
                          <a:cs typeface="Arial"/>
                        </a:rPr>
                        <a:t>2</a:t>
                      </a:r>
                      <a:r>
                        <a:rPr lang="en-US" sz="1800" b="1" baseline="0" dirty="0" smtClean="0">
                          <a:latin typeface="Times New Roman"/>
                          <a:ea typeface="Calibri"/>
                          <a:cs typeface="Arial"/>
                        </a:rPr>
                        <a:t>SO</a:t>
                      </a:r>
                      <a:r>
                        <a:rPr lang="en-US" sz="1800" b="1" baseline="-25000" dirty="0" smtClean="0">
                          <a:latin typeface="Times New Roman"/>
                          <a:ea typeface="Calibri"/>
                          <a:cs typeface="Arial"/>
                        </a:rPr>
                        <a:t>4</a:t>
                      </a:r>
                      <a:r>
                        <a:rPr lang="en-US" sz="1800" b="1" baseline="0" dirty="0" smtClean="0">
                          <a:latin typeface="Times New Roman"/>
                          <a:ea typeface="Calibri"/>
                          <a:cs typeface="Arial"/>
                        </a:rPr>
                        <a:t> + BaCl</a:t>
                      </a:r>
                      <a:r>
                        <a:rPr lang="en-US" sz="1800" b="1" baseline="-25000" dirty="0" smtClean="0">
                          <a:latin typeface="Times New Roman"/>
                          <a:ea typeface="Calibri"/>
                          <a:cs typeface="Arial"/>
                        </a:rPr>
                        <a:t>2 </a:t>
                      </a:r>
                      <a:r>
                        <a:rPr lang="en-US" sz="1800" b="1" baseline="0" dirty="0" smtClean="0">
                          <a:latin typeface="Times New Roman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b="1" baseline="0" dirty="0" smtClean="0">
                          <a:latin typeface="Times New Roman"/>
                          <a:ea typeface="Calibri"/>
                          <a:cs typeface="Arial"/>
                          <a:sym typeface="Symbol" panose="05050102010706020507" pitchFamily="18" charset="2"/>
                        </a:rPr>
                        <a:t></a:t>
                      </a:r>
                      <a:r>
                        <a:rPr lang="en-US" sz="1800" b="1" baseline="0" dirty="0" smtClean="0">
                          <a:latin typeface="Times New Roman"/>
                          <a:ea typeface="Calibri"/>
                          <a:cs typeface="Arial"/>
                        </a:rPr>
                        <a:t>  BaSO</a:t>
                      </a:r>
                      <a:r>
                        <a:rPr lang="en-US" sz="1800" b="1" baseline="-25000" dirty="0" smtClean="0">
                          <a:latin typeface="Times New Roman"/>
                          <a:ea typeface="Calibri"/>
                          <a:cs typeface="Arial"/>
                        </a:rPr>
                        <a:t>4 </a:t>
                      </a:r>
                      <a:r>
                        <a:rPr lang="en-US" sz="1800" b="1" baseline="0" dirty="0" smtClean="0">
                          <a:latin typeface="Times New Roman"/>
                          <a:ea typeface="Calibri"/>
                          <a:cs typeface="Arial"/>
                          <a:sym typeface="Symbol" panose="05050102010706020507" pitchFamily="18" charset="2"/>
                        </a:rPr>
                        <a:t></a:t>
                      </a:r>
                      <a:r>
                        <a:rPr lang="en-US" sz="1800" b="1" baseline="0" dirty="0" smtClean="0">
                          <a:latin typeface="Times New Roman"/>
                          <a:ea typeface="Calibri"/>
                          <a:cs typeface="Arial"/>
                        </a:rPr>
                        <a:t>+ 2NaCl </a:t>
                      </a:r>
                      <a:endParaRPr lang="en-US" sz="1800" b="1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6779" marR="467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1215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Calibri"/>
                          <a:cs typeface="Arial"/>
                        </a:rPr>
                        <a:t>2. </a:t>
                      </a:r>
                      <a:r>
                        <a:rPr lang="en-US" sz="1800" b="1" dirty="0" err="1">
                          <a:latin typeface="Times New Roman"/>
                          <a:ea typeface="Calibri"/>
                          <a:cs typeface="Arial"/>
                        </a:rPr>
                        <a:t>Phản</a:t>
                      </a:r>
                      <a:r>
                        <a:rPr lang="en-US" sz="1800" b="1" dirty="0">
                          <a:latin typeface="Times New Roman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b="1" dirty="0" err="1">
                          <a:latin typeface="Times New Roman"/>
                          <a:ea typeface="Calibri"/>
                          <a:cs typeface="Arial"/>
                        </a:rPr>
                        <a:t>ứng</a:t>
                      </a:r>
                      <a:r>
                        <a:rPr lang="en-US" sz="1800" b="1" dirty="0">
                          <a:latin typeface="Times New Roman"/>
                          <a:ea typeface="Calibri"/>
                          <a:cs typeface="Arial"/>
                        </a:rPr>
                        <a:t>  </a:t>
                      </a:r>
                      <a:r>
                        <a:rPr lang="en-US" sz="1800" b="1" dirty="0" err="1">
                          <a:latin typeface="Times New Roman"/>
                          <a:ea typeface="Calibri"/>
                          <a:cs typeface="Arial"/>
                        </a:rPr>
                        <a:t>tạo</a:t>
                      </a:r>
                      <a:r>
                        <a:rPr lang="en-US" sz="1800" b="1" dirty="0">
                          <a:latin typeface="Times New Roman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b="1" dirty="0" err="1">
                          <a:latin typeface="Times New Roman"/>
                          <a:ea typeface="Calibri"/>
                          <a:cs typeface="Arial"/>
                        </a:rPr>
                        <a:t>chất</a:t>
                      </a:r>
                      <a:r>
                        <a:rPr lang="en-US" sz="1800" b="1" dirty="0">
                          <a:latin typeface="Times New Roman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b="1" dirty="0" err="1">
                          <a:latin typeface="Times New Roman"/>
                          <a:ea typeface="Calibri"/>
                          <a:cs typeface="Arial"/>
                        </a:rPr>
                        <a:t>điện</a:t>
                      </a:r>
                      <a:r>
                        <a:rPr lang="en-US" sz="1800" b="1" dirty="0">
                          <a:latin typeface="Times New Roman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b="1" dirty="0" err="1">
                          <a:latin typeface="Times New Roman"/>
                          <a:ea typeface="Calibri"/>
                          <a:cs typeface="Arial"/>
                        </a:rPr>
                        <a:t>li</a:t>
                      </a:r>
                      <a:r>
                        <a:rPr lang="en-US" sz="1800" b="1" dirty="0">
                          <a:latin typeface="Times New Roman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b="1" dirty="0" err="1">
                          <a:latin typeface="Times New Roman"/>
                          <a:ea typeface="Calibri"/>
                          <a:cs typeface="Arial"/>
                        </a:rPr>
                        <a:t>yếu</a:t>
                      </a:r>
                      <a:endParaRPr lang="en-US" sz="2400" b="1" dirty="0">
                        <a:latin typeface=".VnTime"/>
                        <a:ea typeface="Calibri"/>
                        <a:cs typeface="Arial"/>
                      </a:endParaRPr>
                    </a:p>
                  </a:txBody>
                  <a:tcPr marL="46779" marR="467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n-US" sz="1800" b="1" dirty="0" err="1" smtClean="0">
                          <a:latin typeface="Times New Roman"/>
                          <a:ea typeface="Calibri"/>
                          <a:cs typeface="Arial"/>
                        </a:rPr>
                        <a:t>Nhỏ</a:t>
                      </a:r>
                      <a:r>
                        <a:rPr lang="en-US" sz="1800" b="1" dirty="0" smtClean="0">
                          <a:latin typeface="Times New Roman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b="1" dirty="0" err="1">
                          <a:latin typeface="Times New Roman"/>
                          <a:ea typeface="Calibri"/>
                          <a:cs typeface="Arial"/>
                        </a:rPr>
                        <a:t>vài</a:t>
                      </a:r>
                      <a:r>
                        <a:rPr lang="en-US" sz="1800" b="1" dirty="0">
                          <a:latin typeface="Times New Roman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b="1" dirty="0" err="1">
                          <a:latin typeface="Times New Roman"/>
                          <a:ea typeface="Calibri"/>
                          <a:cs typeface="Arial"/>
                        </a:rPr>
                        <a:t>giọt</a:t>
                      </a:r>
                      <a:r>
                        <a:rPr lang="en-US" sz="1800" b="1" dirty="0">
                          <a:latin typeface="Times New Roman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b="1" dirty="0" err="1">
                          <a:latin typeface="Times New Roman"/>
                          <a:ea typeface="Calibri"/>
                          <a:cs typeface="Arial"/>
                        </a:rPr>
                        <a:t>phenolphtalein</a:t>
                      </a:r>
                      <a:r>
                        <a:rPr lang="en-US" sz="1800" b="1" dirty="0">
                          <a:latin typeface="Times New Roman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b="1" dirty="0" err="1">
                          <a:latin typeface="Times New Roman"/>
                          <a:ea typeface="Calibri"/>
                          <a:cs typeface="Arial"/>
                        </a:rPr>
                        <a:t>vào</a:t>
                      </a:r>
                      <a:r>
                        <a:rPr lang="en-US" sz="1800" b="1" dirty="0">
                          <a:latin typeface="Times New Roman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b="1" dirty="0" err="1">
                          <a:latin typeface="Times New Roman"/>
                          <a:ea typeface="Calibri"/>
                          <a:cs typeface="Arial"/>
                        </a:rPr>
                        <a:t>ống</a:t>
                      </a:r>
                      <a:r>
                        <a:rPr lang="en-US" sz="1800" b="1" dirty="0">
                          <a:latin typeface="Times New Roman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b="1" dirty="0" err="1">
                          <a:latin typeface="Times New Roman"/>
                          <a:ea typeface="Calibri"/>
                          <a:cs typeface="Arial"/>
                        </a:rPr>
                        <a:t>nghiệm</a:t>
                      </a:r>
                      <a:r>
                        <a:rPr lang="en-US" sz="1800" b="1" dirty="0">
                          <a:latin typeface="Times New Roman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b="1" dirty="0" err="1">
                          <a:latin typeface="Times New Roman"/>
                          <a:ea typeface="Calibri"/>
                          <a:cs typeface="Arial"/>
                        </a:rPr>
                        <a:t>đựng</a:t>
                      </a:r>
                      <a:r>
                        <a:rPr lang="en-US" sz="1800" b="1" dirty="0">
                          <a:latin typeface="Times New Roman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b="1" dirty="0" err="1">
                          <a:latin typeface="Times New Roman"/>
                          <a:ea typeface="Calibri"/>
                          <a:cs typeface="Arial"/>
                        </a:rPr>
                        <a:t>NaOH</a:t>
                      </a:r>
                      <a:r>
                        <a:rPr lang="en-US" sz="1800" b="1" dirty="0">
                          <a:latin typeface="Times New Roman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b="1" dirty="0" err="1">
                          <a:latin typeface="Times New Roman"/>
                          <a:ea typeface="Calibri"/>
                          <a:cs typeface="Arial"/>
                        </a:rPr>
                        <a:t>loãng</a:t>
                      </a:r>
                      <a:r>
                        <a:rPr lang="en-US" sz="1800" b="1" dirty="0">
                          <a:latin typeface="Times New Roman"/>
                          <a:ea typeface="Calibri"/>
                          <a:cs typeface="Arial"/>
                        </a:rPr>
                        <a:t>. </a:t>
                      </a:r>
                      <a:endParaRPr lang="en-US" sz="1800" b="1" dirty="0" smtClean="0">
                        <a:latin typeface="Times New Roman"/>
                        <a:ea typeface="Calibri"/>
                        <a:cs typeface="Arial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n-US" sz="1800" b="1" dirty="0" err="1" smtClean="0">
                          <a:latin typeface="Times New Roman"/>
                          <a:ea typeface="Calibri"/>
                          <a:cs typeface="Arial"/>
                        </a:rPr>
                        <a:t>Nhỏ</a:t>
                      </a:r>
                      <a:r>
                        <a:rPr lang="en-US" sz="1800" b="1" dirty="0" smtClean="0">
                          <a:latin typeface="Times New Roman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b="1" dirty="0" err="1">
                          <a:latin typeface="Times New Roman"/>
                          <a:ea typeface="Calibri"/>
                          <a:cs typeface="Arial"/>
                        </a:rPr>
                        <a:t>từ</a:t>
                      </a:r>
                      <a:r>
                        <a:rPr lang="en-US" sz="1800" b="1" dirty="0">
                          <a:latin typeface="Times New Roman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b="1" dirty="0" err="1">
                          <a:latin typeface="Times New Roman"/>
                          <a:ea typeface="Calibri"/>
                          <a:cs typeface="Arial"/>
                        </a:rPr>
                        <a:t>từ</a:t>
                      </a:r>
                      <a:r>
                        <a:rPr lang="en-US" sz="1800" b="1" dirty="0">
                          <a:latin typeface="Times New Roman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b="1" dirty="0" err="1">
                          <a:latin typeface="Times New Roman"/>
                          <a:ea typeface="Calibri"/>
                          <a:cs typeface="Arial"/>
                        </a:rPr>
                        <a:t>HCl</a:t>
                      </a:r>
                      <a:r>
                        <a:rPr lang="en-US" sz="1800" b="1" dirty="0">
                          <a:latin typeface="Times New Roman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b="1" dirty="0" err="1">
                          <a:latin typeface="Times New Roman"/>
                          <a:ea typeface="Calibri"/>
                          <a:cs typeface="Arial"/>
                        </a:rPr>
                        <a:t>loãng</a:t>
                      </a:r>
                      <a:r>
                        <a:rPr lang="en-US" sz="1800" b="1" dirty="0">
                          <a:latin typeface="Times New Roman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b="1" dirty="0" err="1">
                          <a:latin typeface="Times New Roman"/>
                          <a:ea typeface="Calibri"/>
                          <a:cs typeface="Arial"/>
                        </a:rPr>
                        <a:t>vào</a:t>
                      </a:r>
                      <a:r>
                        <a:rPr lang="en-US" sz="1800" b="1" dirty="0">
                          <a:latin typeface="Times New Roman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b="1" dirty="0" err="1">
                          <a:latin typeface="Times New Roman"/>
                          <a:ea typeface="Calibri"/>
                          <a:cs typeface="Arial"/>
                        </a:rPr>
                        <a:t>ống</a:t>
                      </a:r>
                      <a:r>
                        <a:rPr lang="en-US" sz="1800" b="1" dirty="0">
                          <a:latin typeface="Times New Roman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b="1" dirty="0" err="1">
                          <a:latin typeface="Times New Roman"/>
                          <a:ea typeface="Calibri"/>
                          <a:cs typeface="Arial"/>
                        </a:rPr>
                        <a:t>nghiệm</a:t>
                      </a:r>
                      <a:r>
                        <a:rPr lang="en-US" sz="1800" b="1" dirty="0">
                          <a:latin typeface="Times New Roman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b="1" dirty="0" err="1">
                          <a:latin typeface="Times New Roman"/>
                          <a:ea typeface="Calibri"/>
                          <a:cs typeface="Arial"/>
                        </a:rPr>
                        <a:t>trên</a:t>
                      </a:r>
                      <a:r>
                        <a:rPr lang="en-US" sz="1800" b="1" dirty="0">
                          <a:latin typeface="Times New Roman"/>
                          <a:ea typeface="Calibri"/>
                          <a:cs typeface="Arial"/>
                        </a:rPr>
                        <a:t>, </a:t>
                      </a:r>
                      <a:r>
                        <a:rPr lang="en-US" sz="1800" b="1" dirty="0" err="1">
                          <a:latin typeface="Times New Roman"/>
                          <a:ea typeface="Calibri"/>
                          <a:cs typeface="Arial"/>
                        </a:rPr>
                        <a:t>vừa</a:t>
                      </a:r>
                      <a:r>
                        <a:rPr lang="en-US" sz="1800" b="1" dirty="0">
                          <a:latin typeface="Times New Roman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b="1" dirty="0" err="1">
                          <a:latin typeface="Times New Roman"/>
                          <a:ea typeface="Calibri"/>
                          <a:cs typeface="Arial"/>
                        </a:rPr>
                        <a:t>nhỏ</a:t>
                      </a:r>
                      <a:r>
                        <a:rPr lang="en-US" sz="1800" b="1" dirty="0">
                          <a:latin typeface="Times New Roman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b="1" dirty="0" err="1">
                          <a:latin typeface="Times New Roman"/>
                          <a:ea typeface="Calibri"/>
                          <a:cs typeface="Arial"/>
                        </a:rPr>
                        <a:t>vừa</a:t>
                      </a:r>
                      <a:r>
                        <a:rPr lang="en-US" sz="1800" b="1" dirty="0">
                          <a:latin typeface="Times New Roman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b="1" dirty="0" err="1">
                          <a:latin typeface="Times New Roman"/>
                          <a:ea typeface="Calibri"/>
                          <a:cs typeface="Arial"/>
                        </a:rPr>
                        <a:t>lắc</a:t>
                      </a:r>
                      <a:r>
                        <a:rPr lang="en-US" sz="1800" b="1" dirty="0">
                          <a:latin typeface="Times New Roman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b="1" dirty="0" err="1">
                          <a:latin typeface="Times New Roman"/>
                          <a:ea typeface="Calibri"/>
                          <a:cs typeface="Arial"/>
                        </a:rPr>
                        <a:t>cho</a:t>
                      </a:r>
                      <a:r>
                        <a:rPr lang="en-US" sz="1800" b="1" dirty="0">
                          <a:latin typeface="Times New Roman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b="1" dirty="0" err="1">
                          <a:latin typeface="Times New Roman"/>
                          <a:ea typeface="Calibri"/>
                          <a:cs typeface="Arial"/>
                        </a:rPr>
                        <a:t>đến</a:t>
                      </a:r>
                      <a:r>
                        <a:rPr lang="en-US" sz="1800" b="1" dirty="0">
                          <a:latin typeface="Times New Roman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b="1" dirty="0" err="1">
                          <a:latin typeface="Times New Roman"/>
                          <a:ea typeface="Calibri"/>
                          <a:cs typeface="Arial"/>
                        </a:rPr>
                        <a:t>khi</a:t>
                      </a:r>
                      <a:r>
                        <a:rPr lang="en-US" sz="1800" b="1" dirty="0">
                          <a:latin typeface="Times New Roman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b="1" dirty="0" err="1">
                          <a:latin typeface="Times New Roman"/>
                          <a:ea typeface="Calibri"/>
                          <a:cs typeface="Arial"/>
                        </a:rPr>
                        <a:t>mất</a:t>
                      </a:r>
                      <a:r>
                        <a:rPr lang="en-US" sz="1800" b="1" dirty="0">
                          <a:latin typeface="Times New Roman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b="1" dirty="0" err="1">
                          <a:latin typeface="Times New Roman"/>
                          <a:ea typeface="Calibri"/>
                          <a:cs typeface="Arial"/>
                        </a:rPr>
                        <a:t>màu</a:t>
                      </a:r>
                      <a:endParaRPr lang="en-US" sz="2400" b="1" dirty="0">
                        <a:latin typeface=".VnTime"/>
                        <a:ea typeface="Calibri"/>
                        <a:cs typeface="Arial"/>
                      </a:endParaRPr>
                    </a:p>
                  </a:txBody>
                  <a:tcPr marL="46779" marR="467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n-US" sz="1800" b="1" baseline="0" dirty="0" smtClean="0">
                          <a:latin typeface="Times New Roman"/>
                          <a:ea typeface="Calibri"/>
                          <a:cs typeface="Arial"/>
                        </a:rPr>
                        <a:t>Dung </a:t>
                      </a:r>
                      <a:r>
                        <a:rPr lang="en-US" sz="1800" b="1" baseline="0" dirty="0" err="1" smtClean="0">
                          <a:latin typeface="Times New Roman"/>
                          <a:ea typeface="Calibri"/>
                          <a:cs typeface="Arial"/>
                        </a:rPr>
                        <a:t>dịch</a:t>
                      </a:r>
                      <a:r>
                        <a:rPr lang="en-US" sz="1800" b="1" baseline="0" dirty="0" smtClean="0">
                          <a:latin typeface="Times New Roman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b="1" baseline="0" dirty="0" err="1" smtClean="0">
                          <a:latin typeface="Times New Roman"/>
                          <a:ea typeface="Calibri"/>
                          <a:cs typeface="Arial"/>
                        </a:rPr>
                        <a:t>có</a:t>
                      </a:r>
                      <a:r>
                        <a:rPr lang="en-US" sz="1800" b="1" baseline="0" dirty="0" smtClean="0">
                          <a:latin typeface="Times New Roman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b="1" baseline="0" dirty="0" err="1" smtClean="0">
                          <a:latin typeface="Times New Roman"/>
                          <a:ea typeface="Calibri"/>
                          <a:cs typeface="Arial"/>
                        </a:rPr>
                        <a:t>màu</a:t>
                      </a:r>
                      <a:r>
                        <a:rPr lang="en-US" sz="1800" b="1" baseline="0" dirty="0" smtClean="0">
                          <a:latin typeface="Times New Roman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b="1" baseline="0" dirty="0" err="1" smtClean="0">
                          <a:latin typeface="Times New Roman"/>
                          <a:ea typeface="Calibri"/>
                          <a:cs typeface="Arial"/>
                        </a:rPr>
                        <a:t>hồng</a:t>
                      </a:r>
                      <a:endParaRPr lang="en-US" sz="1800" b="1" baseline="0" dirty="0" smtClean="0">
                        <a:latin typeface="Times New Roman"/>
                        <a:ea typeface="Calibri"/>
                        <a:cs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endParaRPr lang="en-US" sz="1800" b="1" baseline="0" dirty="0" smtClean="0">
                        <a:latin typeface="Times New Roman"/>
                        <a:ea typeface="Calibri"/>
                        <a:cs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endParaRPr lang="en-US" sz="1800" b="1" baseline="0" dirty="0" smtClean="0">
                        <a:latin typeface="Times New Roman"/>
                        <a:ea typeface="Calibri"/>
                        <a:cs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n-US" sz="1800" b="1" baseline="0" dirty="0" smtClean="0">
                          <a:latin typeface="Times New Roman"/>
                          <a:ea typeface="Calibri"/>
                          <a:cs typeface="Arial"/>
                        </a:rPr>
                        <a:t>Dung </a:t>
                      </a:r>
                      <a:r>
                        <a:rPr lang="en-US" sz="1800" b="1" baseline="0" dirty="0" err="1" smtClean="0">
                          <a:latin typeface="Times New Roman"/>
                          <a:ea typeface="Calibri"/>
                          <a:cs typeface="Arial"/>
                        </a:rPr>
                        <a:t>dịch</a:t>
                      </a:r>
                      <a:r>
                        <a:rPr lang="en-US" sz="1800" b="1" baseline="0" dirty="0" smtClean="0">
                          <a:latin typeface="Times New Roman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b="1" baseline="0" dirty="0" err="1" smtClean="0">
                          <a:latin typeface="Times New Roman"/>
                          <a:ea typeface="Calibri"/>
                          <a:cs typeface="Arial"/>
                        </a:rPr>
                        <a:t>mất</a:t>
                      </a:r>
                      <a:r>
                        <a:rPr lang="en-US" sz="1800" b="1" baseline="0" dirty="0" smtClean="0">
                          <a:latin typeface="Times New Roman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b="1" baseline="0" dirty="0" err="1" smtClean="0">
                          <a:latin typeface="Times New Roman"/>
                          <a:ea typeface="Calibri"/>
                          <a:cs typeface="Arial"/>
                        </a:rPr>
                        <a:t>màu</a:t>
                      </a:r>
                      <a:endParaRPr lang="en-US" sz="1800" b="1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6779" marR="467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Times New Roman"/>
                          <a:ea typeface="Calibri"/>
                          <a:cs typeface="Arial"/>
                        </a:rPr>
                        <a:t>-Do </a:t>
                      </a:r>
                      <a:r>
                        <a:rPr lang="en-US" sz="1800" b="1" dirty="0" err="1" smtClean="0">
                          <a:latin typeface="Times New Roman"/>
                          <a:ea typeface="Calibri"/>
                          <a:cs typeface="Arial"/>
                        </a:rPr>
                        <a:t>NaOH</a:t>
                      </a:r>
                      <a:r>
                        <a:rPr lang="en-US" sz="1800" b="1" dirty="0" smtClean="0">
                          <a:latin typeface="Times New Roman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b="1" dirty="0" err="1" smtClean="0">
                          <a:latin typeface="Times New Roman"/>
                          <a:ea typeface="Calibri"/>
                          <a:cs typeface="Arial"/>
                        </a:rPr>
                        <a:t>có</a:t>
                      </a:r>
                      <a:r>
                        <a:rPr lang="en-US" sz="1800" b="1" baseline="0" dirty="0" smtClean="0">
                          <a:latin typeface="Times New Roman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b="1" baseline="0" dirty="0" err="1" smtClean="0">
                          <a:latin typeface="Times New Roman"/>
                          <a:ea typeface="Calibri"/>
                          <a:cs typeface="Arial"/>
                        </a:rPr>
                        <a:t>môi</a:t>
                      </a:r>
                      <a:r>
                        <a:rPr lang="en-US" sz="1800" b="1" baseline="0" dirty="0" smtClean="0">
                          <a:latin typeface="Times New Roman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b="1" baseline="0" dirty="0" err="1" smtClean="0">
                          <a:latin typeface="Times New Roman"/>
                          <a:ea typeface="Calibri"/>
                          <a:cs typeface="Arial"/>
                        </a:rPr>
                        <a:t>trường</a:t>
                      </a:r>
                      <a:r>
                        <a:rPr lang="en-US" sz="1800" b="1" baseline="0" dirty="0" smtClean="0">
                          <a:latin typeface="Times New Roman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b="1" baseline="0" dirty="0" err="1" smtClean="0">
                          <a:latin typeface="Times New Roman"/>
                          <a:ea typeface="Calibri"/>
                          <a:cs typeface="Arial"/>
                        </a:rPr>
                        <a:t>kiềm</a:t>
                      </a:r>
                      <a:endParaRPr lang="en-US" sz="1800" b="1" baseline="0" dirty="0" smtClean="0">
                        <a:latin typeface="Times New Roman"/>
                        <a:ea typeface="Calibri"/>
                        <a:cs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b="1" baseline="0" dirty="0" smtClean="0">
                        <a:latin typeface="Times New Roman"/>
                        <a:ea typeface="Calibri"/>
                        <a:cs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b="1" baseline="0" dirty="0" smtClean="0">
                        <a:latin typeface="Times New Roman"/>
                        <a:ea typeface="Calibri"/>
                        <a:cs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b="1" baseline="0" dirty="0" smtClean="0">
                        <a:latin typeface="Times New Roman"/>
                        <a:ea typeface="Calibri"/>
                        <a:cs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baseline="0" dirty="0" smtClean="0">
                          <a:latin typeface="Times New Roman"/>
                          <a:ea typeface="Calibri"/>
                          <a:cs typeface="Arial"/>
                        </a:rPr>
                        <a:t>Do </a:t>
                      </a:r>
                      <a:r>
                        <a:rPr lang="en-US" sz="1800" b="1" baseline="0" dirty="0" err="1" smtClean="0">
                          <a:latin typeface="Times New Roman"/>
                          <a:ea typeface="Calibri"/>
                          <a:cs typeface="Arial"/>
                        </a:rPr>
                        <a:t>HCl</a:t>
                      </a:r>
                      <a:r>
                        <a:rPr lang="en-US" sz="1800" b="1" baseline="0" dirty="0" smtClean="0">
                          <a:latin typeface="Times New Roman"/>
                          <a:ea typeface="Calibri"/>
                          <a:cs typeface="Arial"/>
                        </a:rPr>
                        <a:t> + </a:t>
                      </a:r>
                      <a:r>
                        <a:rPr lang="en-US" sz="1800" b="1" baseline="0" dirty="0" err="1" smtClean="0">
                          <a:latin typeface="Times New Roman"/>
                          <a:ea typeface="Calibri"/>
                          <a:cs typeface="Arial"/>
                        </a:rPr>
                        <a:t>NaOH</a:t>
                      </a:r>
                      <a:r>
                        <a:rPr lang="en-US" sz="1800" b="1" baseline="0" dirty="0" smtClean="0">
                          <a:latin typeface="Times New Roman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b="1" baseline="0" dirty="0" smtClean="0">
                          <a:latin typeface="Times New Roman"/>
                          <a:ea typeface="Calibri"/>
                          <a:cs typeface="Arial"/>
                          <a:sym typeface="Symbol" panose="05050102010706020507" pitchFamily="18" charset="2"/>
                        </a:rPr>
                        <a:t></a:t>
                      </a:r>
                      <a:r>
                        <a:rPr lang="en-US" sz="1800" b="1" baseline="0" dirty="0" smtClean="0">
                          <a:latin typeface="Times New Roman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b="1" baseline="0" dirty="0" err="1" smtClean="0">
                          <a:latin typeface="Times New Roman"/>
                          <a:ea typeface="Calibri"/>
                          <a:cs typeface="Arial"/>
                        </a:rPr>
                        <a:t>NaCl</a:t>
                      </a:r>
                      <a:r>
                        <a:rPr lang="en-US" sz="1800" b="1" baseline="0" dirty="0" smtClean="0">
                          <a:latin typeface="Times New Roman"/>
                          <a:ea typeface="Calibri"/>
                          <a:cs typeface="Arial"/>
                        </a:rPr>
                        <a:t> + H</a:t>
                      </a:r>
                      <a:r>
                        <a:rPr lang="en-US" sz="1800" b="1" baseline="-25000" dirty="0" smtClean="0">
                          <a:latin typeface="Times New Roman"/>
                          <a:ea typeface="Calibri"/>
                          <a:cs typeface="Arial"/>
                        </a:rPr>
                        <a:t>2</a:t>
                      </a:r>
                      <a:r>
                        <a:rPr lang="en-US" sz="1800" b="1" baseline="0" dirty="0" smtClean="0">
                          <a:latin typeface="Times New Roman"/>
                          <a:ea typeface="Calibri"/>
                          <a:cs typeface="Arial"/>
                        </a:rPr>
                        <a:t>O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b="1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6779" marR="467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479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Calibri"/>
                          <a:cs typeface="Arial"/>
                        </a:rPr>
                        <a:t>- </a:t>
                      </a:r>
                      <a:r>
                        <a:rPr lang="en-US" sz="1800" b="1" dirty="0" err="1">
                          <a:latin typeface="Times New Roman"/>
                          <a:ea typeface="Calibri"/>
                          <a:cs typeface="Arial"/>
                        </a:rPr>
                        <a:t>Nhỏ</a:t>
                      </a:r>
                      <a:r>
                        <a:rPr lang="en-US" sz="1800" b="1" dirty="0">
                          <a:latin typeface="Times New Roman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b="1" dirty="0" err="1">
                          <a:latin typeface="Times New Roman"/>
                          <a:ea typeface="Calibri"/>
                          <a:cs typeface="Arial"/>
                        </a:rPr>
                        <a:t>từ</a:t>
                      </a:r>
                      <a:r>
                        <a:rPr lang="en-US" sz="1800" b="1" dirty="0">
                          <a:latin typeface="Times New Roman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b="1" dirty="0" err="1">
                          <a:latin typeface="Times New Roman"/>
                          <a:ea typeface="Calibri"/>
                          <a:cs typeface="Arial"/>
                        </a:rPr>
                        <a:t>từ</a:t>
                      </a:r>
                      <a:r>
                        <a:rPr lang="en-US" sz="1800" b="1" dirty="0">
                          <a:latin typeface="Times New Roman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b="1" dirty="0" err="1">
                          <a:latin typeface="Times New Roman"/>
                          <a:ea typeface="Calibri"/>
                          <a:cs typeface="Arial"/>
                        </a:rPr>
                        <a:t>HCl</a:t>
                      </a:r>
                      <a:r>
                        <a:rPr lang="en-US" sz="1800" b="1" dirty="0">
                          <a:latin typeface="Times New Roman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b="1" dirty="0" err="1">
                          <a:latin typeface="Times New Roman"/>
                          <a:ea typeface="Calibri"/>
                          <a:cs typeface="Arial"/>
                        </a:rPr>
                        <a:t>vào</a:t>
                      </a:r>
                      <a:r>
                        <a:rPr lang="en-US" sz="1800" b="1" dirty="0">
                          <a:latin typeface="Times New Roman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b="1" dirty="0" err="1">
                          <a:latin typeface="Times New Roman"/>
                          <a:ea typeface="Calibri"/>
                          <a:cs typeface="Arial"/>
                        </a:rPr>
                        <a:t>ống</a:t>
                      </a:r>
                      <a:r>
                        <a:rPr lang="en-US" sz="1800" b="1" dirty="0">
                          <a:latin typeface="Times New Roman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b="1" dirty="0" err="1">
                          <a:latin typeface="Times New Roman"/>
                          <a:ea typeface="Calibri"/>
                          <a:cs typeface="Arial"/>
                        </a:rPr>
                        <a:t>nghiệm</a:t>
                      </a:r>
                      <a:r>
                        <a:rPr lang="en-US" sz="1800" b="1" dirty="0">
                          <a:latin typeface="Times New Roman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b="1" dirty="0" err="1">
                          <a:latin typeface="Times New Roman"/>
                          <a:ea typeface="Calibri"/>
                          <a:cs typeface="Arial"/>
                        </a:rPr>
                        <a:t>đựng</a:t>
                      </a:r>
                      <a:r>
                        <a:rPr lang="en-US" sz="1800" b="1" dirty="0">
                          <a:latin typeface="Times New Roman"/>
                          <a:ea typeface="Calibri"/>
                          <a:cs typeface="Arial"/>
                        </a:rPr>
                        <a:t> CH</a:t>
                      </a:r>
                      <a:r>
                        <a:rPr lang="en-US" sz="1800" b="1" baseline="-25000" dirty="0">
                          <a:latin typeface="Times New Roman"/>
                          <a:ea typeface="Calibri"/>
                          <a:cs typeface="Arial"/>
                        </a:rPr>
                        <a:t>3</a:t>
                      </a:r>
                      <a:r>
                        <a:rPr lang="en-US" sz="1800" b="1" dirty="0">
                          <a:latin typeface="Times New Roman"/>
                          <a:ea typeface="Calibri"/>
                          <a:cs typeface="Arial"/>
                        </a:rPr>
                        <a:t>COONa.</a:t>
                      </a:r>
                      <a:endParaRPr lang="en-US" sz="2400" b="1" dirty="0">
                        <a:latin typeface=".VnTime"/>
                        <a:ea typeface="Calibri"/>
                        <a:cs typeface="Arial"/>
                      </a:endParaRPr>
                    </a:p>
                  </a:txBody>
                  <a:tcPr marL="46779" marR="467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Times New Roman"/>
                          <a:ea typeface="Calibri"/>
                          <a:cs typeface="Arial"/>
                        </a:rPr>
                        <a:t>-Dung</a:t>
                      </a:r>
                      <a:r>
                        <a:rPr lang="en-US" sz="1800" b="1" baseline="0" dirty="0" smtClean="0">
                          <a:latin typeface="Times New Roman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b="1" baseline="0" dirty="0" err="1" smtClean="0">
                          <a:latin typeface="Times New Roman"/>
                          <a:ea typeface="Calibri"/>
                          <a:cs typeface="Arial"/>
                        </a:rPr>
                        <a:t>dịch</a:t>
                      </a:r>
                      <a:r>
                        <a:rPr lang="en-US" sz="1800" b="1" baseline="0" dirty="0" smtClean="0">
                          <a:latin typeface="Times New Roman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b="1" baseline="0" dirty="0" err="1" smtClean="0">
                          <a:latin typeface="Times New Roman"/>
                          <a:ea typeface="Calibri"/>
                          <a:cs typeface="Arial"/>
                        </a:rPr>
                        <a:t>tạo</a:t>
                      </a:r>
                      <a:r>
                        <a:rPr lang="en-US" sz="1800" b="1" baseline="0" dirty="0" smtClean="0">
                          <a:latin typeface="Times New Roman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b="1" baseline="0" dirty="0" err="1" smtClean="0">
                          <a:latin typeface="Times New Roman"/>
                          <a:ea typeface="Calibri"/>
                          <a:cs typeface="Arial"/>
                        </a:rPr>
                        <a:t>thành</a:t>
                      </a:r>
                      <a:r>
                        <a:rPr lang="en-US" sz="1800" b="1" baseline="0" dirty="0" smtClean="0">
                          <a:latin typeface="Times New Roman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b="1" baseline="0" dirty="0" err="1" smtClean="0">
                          <a:latin typeface="Times New Roman"/>
                          <a:ea typeface="Calibri"/>
                          <a:cs typeface="Arial"/>
                        </a:rPr>
                        <a:t>có</a:t>
                      </a:r>
                      <a:r>
                        <a:rPr lang="en-US" sz="1800" b="1" baseline="0" dirty="0" smtClean="0">
                          <a:latin typeface="Times New Roman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b="1" baseline="0" dirty="0" err="1" smtClean="0">
                          <a:latin typeface="Times New Roman"/>
                          <a:ea typeface="Calibri"/>
                          <a:cs typeface="Arial"/>
                        </a:rPr>
                        <a:t>mùi</a:t>
                      </a:r>
                      <a:r>
                        <a:rPr lang="en-US" sz="1800" b="1" baseline="0" dirty="0" smtClean="0">
                          <a:latin typeface="Times New Roman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b="1" baseline="0" dirty="0" err="1" smtClean="0">
                          <a:latin typeface="Times New Roman"/>
                          <a:ea typeface="Calibri"/>
                          <a:cs typeface="Arial"/>
                        </a:rPr>
                        <a:t>giấm</a:t>
                      </a:r>
                      <a:endParaRPr lang="en-US" sz="1800" b="1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6779" marR="467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err="1" smtClean="0">
                          <a:latin typeface="Times New Roman"/>
                          <a:ea typeface="Calibri"/>
                          <a:cs typeface="Arial"/>
                        </a:rPr>
                        <a:t>HCl</a:t>
                      </a:r>
                      <a:r>
                        <a:rPr lang="en-US" sz="1800" b="1" baseline="0" dirty="0" smtClean="0">
                          <a:latin typeface="Times New Roman"/>
                          <a:ea typeface="Calibri"/>
                          <a:cs typeface="Arial"/>
                        </a:rPr>
                        <a:t> + CH</a:t>
                      </a:r>
                      <a:r>
                        <a:rPr lang="en-US" sz="1800" b="1" baseline="-25000" dirty="0" smtClean="0">
                          <a:latin typeface="Times New Roman"/>
                          <a:ea typeface="Calibri"/>
                          <a:cs typeface="Arial"/>
                        </a:rPr>
                        <a:t>3</a:t>
                      </a:r>
                      <a:r>
                        <a:rPr lang="en-US" sz="1800" b="1" baseline="0" dirty="0" smtClean="0">
                          <a:latin typeface="Times New Roman"/>
                          <a:ea typeface="Calibri"/>
                          <a:cs typeface="Arial"/>
                        </a:rPr>
                        <a:t>COONa </a:t>
                      </a:r>
                      <a:r>
                        <a:rPr lang="en-US" sz="1800" b="1" baseline="0" dirty="0" smtClean="0">
                          <a:latin typeface="Times New Roman"/>
                          <a:ea typeface="Calibri"/>
                          <a:cs typeface="Arial"/>
                          <a:sym typeface="Symbol" panose="05050102010706020507" pitchFamily="18" charset="2"/>
                        </a:rPr>
                        <a:t></a:t>
                      </a:r>
                      <a:r>
                        <a:rPr lang="en-US" sz="1800" b="1" baseline="0" dirty="0" smtClean="0">
                          <a:latin typeface="Times New Roman"/>
                          <a:ea typeface="Calibri"/>
                          <a:cs typeface="Arial"/>
                        </a:rPr>
                        <a:t>CH</a:t>
                      </a:r>
                      <a:r>
                        <a:rPr lang="en-US" sz="1800" b="1" baseline="-25000" dirty="0" smtClean="0">
                          <a:latin typeface="Times New Roman"/>
                          <a:ea typeface="Calibri"/>
                          <a:cs typeface="Arial"/>
                        </a:rPr>
                        <a:t>3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b="1" baseline="-25000" dirty="0" smtClean="0">
                        <a:latin typeface="Times New Roman"/>
                        <a:ea typeface="Calibri"/>
                        <a:cs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baseline="0" dirty="0" smtClean="0">
                          <a:latin typeface="Times New Roman"/>
                          <a:ea typeface="Calibri"/>
                          <a:cs typeface="Arial"/>
                        </a:rPr>
                        <a:t>COOH +</a:t>
                      </a:r>
                      <a:r>
                        <a:rPr lang="en-US" sz="1800" b="1" baseline="0" dirty="0" err="1" smtClean="0">
                          <a:latin typeface="Times New Roman"/>
                          <a:ea typeface="Calibri"/>
                          <a:cs typeface="Arial"/>
                        </a:rPr>
                        <a:t>NaCl</a:t>
                      </a:r>
                      <a:endParaRPr lang="en-US" sz="1800" b="1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6779" marR="467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47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Calibri"/>
                          <a:cs typeface="Arial"/>
                        </a:rPr>
                        <a:t>3. </a:t>
                      </a:r>
                      <a:r>
                        <a:rPr lang="en-US" sz="1800" b="1" dirty="0" err="1">
                          <a:latin typeface="Times New Roman"/>
                          <a:ea typeface="Calibri"/>
                          <a:cs typeface="Arial"/>
                        </a:rPr>
                        <a:t>Phản</a:t>
                      </a:r>
                      <a:r>
                        <a:rPr lang="en-US" sz="1800" b="1" dirty="0">
                          <a:latin typeface="Times New Roman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b="1" dirty="0" err="1">
                          <a:latin typeface="Times New Roman"/>
                          <a:ea typeface="Calibri"/>
                          <a:cs typeface="Arial"/>
                        </a:rPr>
                        <a:t>ứng</a:t>
                      </a:r>
                      <a:r>
                        <a:rPr lang="en-US" sz="1800" b="1" dirty="0">
                          <a:latin typeface="Times New Roman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b="1" dirty="0" err="1">
                          <a:latin typeface="Times New Roman"/>
                          <a:ea typeface="Calibri"/>
                          <a:cs typeface="Arial"/>
                        </a:rPr>
                        <a:t>tạo</a:t>
                      </a:r>
                      <a:r>
                        <a:rPr lang="en-US" sz="1800" b="1" dirty="0">
                          <a:latin typeface="Times New Roman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b="1" dirty="0" err="1">
                          <a:latin typeface="Times New Roman"/>
                          <a:ea typeface="Calibri"/>
                          <a:cs typeface="Arial"/>
                        </a:rPr>
                        <a:t>thành</a:t>
                      </a:r>
                      <a:r>
                        <a:rPr lang="en-US" sz="1800" b="1" dirty="0">
                          <a:latin typeface="Times New Roman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b="1" dirty="0" err="1">
                          <a:latin typeface="Times New Roman"/>
                          <a:ea typeface="Calibri"/>
                          <a:cs typeface="Arial"/>
                        </a:rPr>
                        <a:t>chất</a:t>
                      </a:r>
                      <a:r>
                        <a:rPr lang="en-US" sz="1800" b="1" dirty="0">
                          <a:latin typeface="Times New Roman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b="1" dirty="0" err="1">
                          <a:latin typeface="Times New Roman"/>
                          <a:ea typeface="Calibri"/>
                          <a:cs typeface="Arial"/>
                        </a:rPr>
                        <a:t>khí</a:t>
                      </a:r>
                      <a:r>
                        <a:rPr lang="en-US" sz="1800" b="1" dirty="0">
                          <a:latin typeface="Times New Roman"/>
                          <a:ea typeface="Calibri"/>
                          <a:cs typeface="Arial"/>
                        </a:rPr>
                        <a:t>.</a:t>
                      </a:r>
                      <a:endParaRPr lang="en-US" sz="2400" b="1" dirty="0">
                        <a:latin typeface=".VnTime"/>
                        <a:ea typeface="Calibri"/>
                        <a:cs typeface="Arial"/>
                      </a:endParaRPr>
                    </a:p>
                  </a:txBody>
                  <a:tcPr marL="46779" marR="467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latin typeface="Times New Roman"/>
                          <a:ea typeface="Calibri"/>
                          <a:cs typeface="Arial"/>
                        </a:rPr>
                        <a:t>Nhỏ</a:t>
                      </a:r>
                      <a:r>
                        <a:rPr lang="en-US" sz="1800" b="1" dirty="0">
                          <a:latin typeface="Times New Roman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b="1" dirty="0" err="1">
                          <a:latin typeface="Times New Roman"/>
                          <a:ea typeface="Calibri"/>
                          <a:cs typeface="Arial"/>
                        </a:rPr>
                        <a:t>HCl</a:t>
                      </a:r>
                      <a:r>
                        <a:rPr lang="en-US" sz="1800" b="1" dirty="0">
                          <a:latin typeface="Times New Roman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b="1" dirty="0" err="1">
                          <a:latin typeface="Times New Roman"/>
                          <a:ea typeface="Calibri"/>
                          <a:cs typeface="Arial"/>
                        </a:rPr>
                        <a:t>vào</a:t>
                      </a:r>
                      <a:r>
                        <a:rPr lang="en-US" sz="1800" b="1" dirty="0">
                          <a:latin typeface="Times New Roman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b="1" dirty="0" err="1">
                          <a:latin typeface="Times New Roman"/>
                          <a:ea typeface="Calibri"/>
                          <a:cs typeface="Arial"/>
                        </a:rPr>
                        <a:t>ống</a:t>
                      </a:r>
                      <a:r>
                        <a:rPr lang="en-US" sz="1800" b="1" dirty="0">
                          <a:latin typeface="Times New Roman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b="1" dirty="0" err="1">
                          <a:latin typeface="Times New Roman"/>
                          <a:ea typeface="Calibri"/>
                          <a:cs typeface="Arial"/>
                        </a:rPr>
                        <a:t>nghiệm</a:t>
                      </a:r>
                      <a:r>
                        <a:rPr lang="en-US" sz="1800" b="1" dirty="0">
                          <a:latin typeface="Times New Roman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b="1" dirty="0" err="1">
                          <a:latin typeface="Times New Roman"/>
                          <a:ea typeface="Calibri"/>
                          <a:cs typeface="Arial"/>
                        </a:rPr>
                        <a:t>đựng</a:t>
                      </a:r>
                      <a:r>
                        <a:rPr lang="en-US" sz="1800" b="1" dirty="0">
                          <a:latin typeface="Times New Roman"/>
                          <a:ea typeface="Calibri"/>
                          <a:cs typeface="Arial"/>
                        </a:rPr>
                        <a:t> Na</a:t>
                      </a:r>
                      <a:r>
                        <a:rPr lang="en-US" sz="1800" b="1" baseline="-25000" dirty="0">
                          <a:latin typeface="Times New Roman"/>
                          <a:ea typeface="Calibri"/>
                          <a:cs typeface="Arial"/>
                        </a:rPr>
                        <a:t>2</a:t>
                      </a:r>
                      <a:r>
                        <a:rPr lang="en-US" sz="1800" b="1" dirty="0">
                          <a:latin typeface="Times New Roman"/>
                          <a:ea typeface="Calibri"/>
                          <a:cs typeface="Arial"/>
                        </a:rPr>
                        <a:t>CO</a:t>
                      </a:r>
                      <a:r>
                        <a:rPr lang="en-US" sz="1800" b="1" baseline="-25000" dirty="0">
                          <a:latin typeface="Times New Roman"/>
                          <a:ea typeface="Calibri"/>
                          <a:cs typeface="Arial"/>
                        </a:rPr>
                        <a:t>3</a:t>
                      </a:r>
                      <a:r>
                        <a:rPr lang="en-US" sz="1800" b="1" dirty="0">
                          <a:latin typeface="Times New Roman"/>
                          <a:ea typeface="Calibri"/>
                          <a:cs typeface="Arial"/>
                        </a:rPr>
                        <a:t>.</a:t>
                      </a:r>
                      <a:endParaRPr lang="en-US" sz="2400" b="1" dirty="0">
                        <a:latin typeface=".VnTime"/>
                        <a:ea typeface="Calibri"/>
                        <a:cs typeface="Arial"/>
                      </a:endParaRPr>
                    </a:p>
                  </a:txBody>
                  <a:tcPr marL="46779" marR="467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err="1" smtClean="0">
                          <a:latin typeface="Times New Roman"/>
                          <a:ea typeface="Calibri"/>
                          <a:cs typeface="Arial"/>
                        </a:rPr>
                        <a:t>Sủi</a:t>
                      </a:r>
                      <a:r>
                        <a:rPr lang="en-US" sz="1800" b="1" baseline="0" dirty="0" smtClean="0">
                          <a:latin typeface="Times New Roman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b="1" baseline="0" dirty="0" err="1" smtClean="0">
                          <a:latin typeface="Times New Roman"/>
                          <a:ea typeface="Calibri"/>
                          <a:cs typeface="Arial"/>
                        </a:rPr>
                        <a:t>bọt</a:t>
                      </a:r>
                      <a:r>
                        <a:rPr lang="en-US" sz="1800" b="1" baseline="0" dirty="0" smtClean="0">
                          <a:latin typeface="Times New Roman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b="1" baseline="0" dirty="0" err="1" smtClean="0">
                          <a:latin typeface="Times New Roman"/>
                          <a:ea typeface="Calibri"/>
                          <a:cs typeface="Arial"/>
                        </a:rPr>
                        <a:t>khí</a:t>
                      </a:r>
                      <a:endParaRPr lang="en-US" sz="1800" b="1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6779" marR="467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Times New Roman"/>
                          <a:ea typeface="Calibri"/>
                          <a:cs typeface="Arial"/>
                        </a:rPr>
                        <a:t>2HCl + Na</a:t>
                      </a:r>
                      <a:r>
                        <a:rPr lang="en-US" sz="1800" b="1" baseline="-25000" dirty="0" smtClean="0">
                          <a:latin typeface="Times New Roman"/>
                          <a:ea typeface="Calibri"/>
                          <a:cs typeface="Arial"/>
                        </a:rPr>
                        <a:t>2</a:t>
                      </a:r>
                      <a:r>
                        <a:rPr lang="en-US" sz="1800" b="1" baseline="0" dirty="0" smtClean="0">
                          <a:latin typeface="Times New Roman"/>
                          <a:ea typeface="Calibri"/>
                          <a:cs typeface="Arial"/>
                        </a:rPr>
                        <a:t>CO</a:t>
                      </a:r>
                      <a:r>
                        <a:rPr lang="en-US" sz="1800" b="1" baseline="-25000" dirty="0" smtClean="0">
                          <a:latin typeface="Times New Roman"/>
                          <a:ea typeface="Calibri"/>
                          <a:cs typeface="Arial"/>
                        </a:rPr>
                        <a:t>3</a:t>
                      </a:r>
                      <a:r>
                        <a:rPr lang="en-US" sz="1800" b="1" baseline="0" dirty="0" smtClean="0">
                          <a:latin typeface="Times New Roman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b="1" baseline="0" dirty="0" smtClean="0">
                          <a:latin typeface="Times New Roman"/>
                          <a:ea typeface="Calibri"/>
                          <a:cs typeface="Arial"/>
                          <a:sym typeface="Symbol" panose="05050102010706020507" pitchFamily="18" charset="2"/>
                        </a:rPr>
                        <a:t></a:t>
                      </a:r>
                      <a:r>
                        <a:rPr lang="en-US" sz="1800" b="1" baseline="0" dirty="0" smtClean="0">
                          <a:latin typeface="Times New Roman"/>
                          <a:ea typeface="Calibri"/>
                          <a:cs typeface="Arial"/>
                        </a:rPr>
                        <a:t>  2NaCl + H</a:t>
                      </a:r>
                      <a:r>
                        <a:rPr lang="en-US" sz="1800" b="1" baseline="-25000" dirty="0" smtClean="0">
                          <a:latin typeface="Times New Roman"/>
                          <a:ea typeface="Calibri"/>
                          <a:cs typeface="Arial"/>
                        </a:rPr>
                        <a:t>2</a:t>
                      </a:r>
                      <a:r>
                        <a:rPr lang="en-US" sz="1800" b="1" baseline="0" dirty="0" smtClean="0">
                          <a:latin typeface="Times New Roman"/>
                          <a:ea typeface="Calibri"/>
                          <a:cs typeface="Arial"/>
                        </a:rPr>
                        <a:t>O + CO</a:t>
                      </a:r>
                      <a:r>
                        <a:rPr lang="en-US" sz="1800" b="1" baseline="-25000" dirty="0" smtClean="0">
                          <a:latin typeface="Times New Roman"/>
                          <a:ea typeface="Calibri"/>
                          <a:cs typeface="Arial"/>
                        </a:rPr>
                        <a:t>2</a:t>
                      </a:r>
                      <a:r>
                        <a:rPr lang="en-US" sz="1800" b="1" baseline="0" dirty="0" smtClean="0">
                          <a:latin typeface="Times New Roman"/>
                          <a:ea typeface="Calibri"/>
                          <a:cs typeface="Arial"/>
                          <a:sym typeface="Symbol" panose="05050102010706020507" pitchFamily="18" charset="2"/>
                        </a:rPr>
                        <a:t></a:t>
                      </a:r>
                      <a:r>
                        <a:rPr lang="en-US" sz="1800" b="1" baseline="0" dirty="0" smtClean="0">
                          <a:latin typeface="Times New Roman"/>
                          <a:ea typeface="Calibri"/>
                          <a:cs typeface="Arial"/>
                        </a:rPr>
                        <a:t> </a:t>
                      </a:r>
                      <a:endParaRPr lang="en-US" sz="1800" b="1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6779" marR="467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Kết</a:t>
            </a:r>
            <a:r>
              <a:rPr lang="en-US" dirty="0" smtClean="0"/>
              <a:t> </a:t>
            </a:r>
            <a:r>
              <a:rPr lang="en-US" dirty="0" err="1" smtClean="0"/>
              <a:t>luận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119920"/>
            <a:ext cx="8229600" cy="533400"/>
          </a:xfrm>
          <a:prstGeom prst="rect">
            <a:avLst/>
          </a:prstGeom>
          <a:ln w="9525" cap="flat" cmpd="sng" algn="ctr">
            <a:noFill/>
            <a:prstDash val="soli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8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Phiếu học tập số 1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n-US" b="1" dirty="0" smtClean="0"/>
              <a:t>   </a:t>
            </a:r>
            <a:r>
              <a:rPr lang="en-US" b="1" dirty="0" err="1" smtClean="0"/>
              <a:t>Phản</a:t>
            </a:r>
            <a:r>
              <a:rPr lang="en-US" b="1" dirty="0" smtClean="0"/>
              <a:t> </a:t>
            </a:r>
            <a:r>
              <a:rPr lang="en-US" b="1" dirty="0" err="1" smtClean="0"/>
              <a:t>ứng</a:t>
            </a:r>
            <a:r>
              <a:rPr lang="en-US" b="1" dirty="0" smtClean="0"/>
              <a:t> </a:t>
            </a:r>
            <a:r>
              <a:rPr lang="en-US" b="1" dirty="0" err="1" smtClean="0"/>
              <a:t>trao</a:t>
            </a:r>
            <a:r>
              <a:rPr lang="en-US" b="1" dirty="0" smtClean="0"/>
              <a:t> </a:t>
            </a:r>
            <a:r>
              <a:rPr lang="en-US" b="1" dirty="0" err="1" smtClean="0"/>
              <a:t>đổi</a:t>
            </a:r>
            <a:r>
              <a:rPr lang="en-US" b="1" dirty="0" smtClean="0"/>
              <a:t> ion </a:t>
            </a:r>
            <a:r>
              <a:rPr lang="en-US" b="1" dirty="0" err="1" smtClean="0"/>
              <a:t>trong</a:t>
            </a:r>
            <a:r>
              <a:rPr lang="en-US" b="1" dirty="0" smtClean="0"/>
              <a:t> dung </a:t>
            </a:r>
            <a:r>
              <a:rPr lang="en-US" b="1" dirty="0" err="1" smtClean="0"/>
              <a:t>dịch</a:t>
            </a:r>
            <a:r>
              <a:rPr lang="en-US" b="1" dirty="0" smtClean="0"/>
              <a:t> </a:t>
            </a:r>
            <a:r>
              <a:rPr lang="en-US" b="1" dirty="0" err="1" smtClean="0"/>
              <a:t>các</a:t>
            </a:r>
            <a:r>
              <a:rPr lang="en-US" b="1" dirty="0" smtClean="0"/>
              <a:t> </a:t>
            </a:r>
            <a:r>
              <a:rPr lang="en-US" b="1" dirty="0" err="1" smtClean="0"/>
              <a:t>chất</a:t>
            </a:r>
            <a:r>
              <a:rPr lang="en-US" b="1" dirty="0" smtClean="0"/>
              <a:t> </a:t>
            </a:r>
            <a:r>
              <a:rPr lang="en-US" b="1" dirty="0" err="1" smtClean="0"/>
              <a:t>điện</a:t>
            </a:r>
            <a:r>
              <a:rPr lang="en-US" b="1" dirty="0" smtClean="0"/>
              <a:t> </a:t>
            </a:r>
            <a:r>
              <a:rPr lang="en-US" b="1" dirty="0" err="1" smtClean="0"/>
              <a:t>li</a:t>
            </a:r>
            <a:r>
              <a:rPr lang="en-US" b="1" dirty="0" smtClean="0"/>
              <a:t> </a:t>
            </a:r>
            <a:r>
              <a:rPr lang="en-US" b="1" dirty="0" err="1" smtClean="0"/>
              <a:t>chỉ</a:t>
            </a:r>
            <a:r>
              <a:rPr lang="en-US" b="1" dirty="0" smtClean="0"/>
              <a:t> </a:t>
            </a:r>
            <a:r>
              <a:rPr lang="en-US" b="1" dirty="0" err="1" smtClean="0"/>
              <a:t>xảy</a:t>
            </a:r>
            <a:r>
              <a:rPr lang="en-US" b="1" dirty="0" smtClean="0"/>
              <a:t> </a:t>
            </a:r>
            <a:r>
              <a:rPr lang="en-US" b="1" dirty="0" err="1" smtClean="0"/>
              <a:t>ra</a:t>
            </a:r>
            <a:r>
              <a:rPr lang="en-US" b="1" dirty="0" smtClean="0"/>
              <a:t> </a:t>
            </a:r>
            <a:r>
              <a:rPr lang="en-US" b="1" dirty="0" err="1" smtClean="0"/>
              <a:t>khi</a:t>
            </a:r>
            <a:r>
              <a:rPr lang="en-US" b="1" dirty="0" smtClean="0"/>
              <a:t> </a:t>
            </a:r>
            <a:r>
              <a:rPr lang="en-US" b="1" dirty="0" err="1" smtClean="0"/>
              <a:t>các</a:t>
            </a:r>
            <a:r>
              <a:rPr lang="en-US" b="1" dirty="0" smtClean="0"/>
              <a:t> ion </a:t>
            </a:r>
            <a:r>
              <a:rPr lang="en-US" b="1" dirty="0" err="1" smtClean="0"/>
              <a:t>kết</a:t>
            </a:r>
            <a:r>
              <a:rPr lang="en-US" b="1" dirty="0" smtClean="0"/>
              <a:t> </a:t>
            </a:r>
            <a:r>
              <a:rPr lang="en-US" b="1" dirty="0" err="1" smtClean="0"/>
              <a:t>hợp</a:t>
            </a:r>
            <a:r>
              <a:rPr lang="en-US" b="1" dirty="0" smtClean="0"/>
              <a:t> </a:t>
            </a:r>
            <a:r>
              <a:rPr lang="en-US" b="1" dirty="0" err="1" smtClean="0"/>
              <a:t>được</a:t>
            </a:r>
            <a:r>
              <a:rPr lang="en-US" b="1" dirty="0" smtClean="0"/>
              <a:t> </a:t>
            </a:r>
            <a:r>
              <a:rPr lang="en-US" b="1" dirty="0" err="1" smtClean="0"/>
              <a:t>với</a:t>
            </a:r>
            <a:r>
              <a:rPr lang="en-US" b="1" dirty="0" smtClean="0"/>
              <a:t> </a:t>
            </a:r>
            <a:r>
              <a:rPr lang="en-US" b="1" dirty="0" err="1" smtClean="0"/>
              <a:t>nhau</a:t>
            </a:r>
            <a:r>
              <a:rPr lang="en-US" b="1" dirty="0" smtClean="0"/>
              <a:t> </a:t>
            </a:r>
            <a:r>
              <a:rPr lang="en-US" b="1" dirty="0" err="1" smtClean="0"/>
              <a:t>tạo</a:t>
            </a:r>
            <a:r>
              <a:rPr lang="en-US" b="1" dirty="0" smtClean="0"/>
              <a:t> </a:t>
            </a:r>
            <a:r>
              <a:rPr lang="en-US" b="1" dirty="0" err="1" smtClean="0"/>
              <a:t>thành</a:t>
            </a:r>
            <a:r>
              <a:rPr lang="en-US" b="1" dirty="0" smtClean="0"/>
              <a:t> </a:t>
            </a:r>
            <a:r>
              <a:rPr lang="en-US" b="1" dirty="0" err="1" smtClean="0"/>
              <a:t>ít</a:t>
            </a:r>
            <a:r>
              <a:rPr lang="en-US" b="1" dirty="0" smtClean="0"/>
              <a:t> </a:t>
            </a:r>
            <a:r>
              <a:rPr lang="en-US" b="1" dirty="0" err="1" smtClean="0"/>
              <a:t>nhất</a:t>
            </a:r>
            <a:r>
              <a:rPr lang="en-US" b="1" dirty="0" smtClean="0"/>
              <a:t> </a:t>
            </a:r>
            <a:r>
              <a:rPr lang="en-US" b="1" dirty="0" err="1" smtClean="0"/>
              <a:t>một</a:t>
            </a:r>
            <a:r>
              <a:rPr lang="en-US" b="1" dirty="0" smtClean="0"/>
              <a:t> </a:t>
            </a:r>
            <a:r>
              <a:rPr lang="en-US" b="1" dirty="0" err="1" smtClean="0"/>
              <a:t>trong</a:t>
            </a:r>
            <a:r>
              <a:rPr lang="en-US" b="1" dirty="0" smtClean="0"/>
              <a:t> </a:t>
            </a:r>
            <a:r>
              <a:rPr lang="en-US" b="1" dirty="0" err="1" smtClean="0"/>
              <a:t>các</a:t>
            </a:r>
            <a:r>
              <a:rPr lang="en-US" b="1" dirty="0" smtClean="0"/>
              <a:t> </a:t>
            </a:r>
            <a:r>
              <a:rPr lang="en-US" b="1" dirty="0" err="1" smtClean="0"/>
              <a:t>chất</a:t>
            </a:r>
            <a:r>
              <a:rPr lang="en-US" b="1" dirty="0" smtClean="0"/>
              <a:t> </a:t>
            </a:r>
            <a:r>
              <a:rPr lang="en-US" b="1" dirty="0" err="1" smtClean="0"/>
              <a:t>sau</a:t>
            </a:r>
            <a:r>
              <a:rPr lang="en-US" b="1" dirty="0" smtClean="0"/>
              <a:t>:</a:t>
            </a:r>
          </a:p>
          <a:p>
            <a:pPr>
              <a:buNone/>
            </a:pPr>
            <a:r>
              <a:rPr lang="en-US" b="1" dirty="0" smtClean="0"/>
              <a:t>			- </a:t>
            </a:r>
            <a:r>
              <a:rPr lang="en-US" b="1" dirty="0" err="1" smtClean="0"/>
              <a:t>Chất</a:t>
            </a:r>
            <a:r>
              <a:rPr lang="en-US" b="1" dirty="0" smtClean="0"/>
              <a:t> </a:t>
            </a:r>
            <a:r>
              <a:rPr lang="en-US" b="1" dirty="0" err="1" smtClean="0"/>
              <a:t>kết</a:t>
            </a:r>
            <a:r>
              <a:rPr lang="en-US" b="1" dirty="0" smtClean="0"/>
              <a:t> </a:t>
            </a:r>
            <a:r>
              <a:rPr lang="en-US" b="1" dirty="0" err="1" smtClean="0"/>
              <a:t>tủa</a:t>
            </a:r>
            <a:endParaRPr lang="en-US" b="1" dirty="0" smtClean="0"/>
          </a:p>
          <a:p>
            <a:pPr>
              <a:buNone/>
            </a:pPr>
            <a:r>
              <a:rPr lang="en-US" b="1" dirty="0" smtClean="0"/>
              <a:t>			- </a:t>
            </a:r>
            <a:r>
              <a:rPr lang="en-US" b="1" dirty="0" err="1" smtClean="0"/>
              <a:t>Chất</a:t>
            </a:r>
            <a:r>
              <a:rPr lang="en-US" b="1" dirty="0" smtClean="0"/>
              <a:t> </a:t>
            </a:r>
            <a:r>
              <a:rPr lang="en-US" b="1" dirty="0" err="1" smtClean="0"/>
              <a:t>điện</a:t>
            </a:r>
            <a:r>
              <a:rPr lang="en-US" b="1" dirty="0" smtClean="0"/>
              <a:t> </a:t>
            </a:r>
            <a:r>
              <a:rPr lang="en-US" b="1" dirty="0" err="1" smtClean="0"/>
              <a:t>li</a:t>
            </a:r>
            <a:r>
              <a:rPr lang="en-US" b="1" dirty="0" smtClean="0"/>
              <a:t> </a:t>
            </a:r>
            <a:r>
              <a:rPr lang="en-US" b="1" dirty="0" err="1" smtClean="0"/>
              <a:t>yếu</a:t>
            </a:r>
            <a:endParaRPr lang="en-US" b="1" dirty="0" smtClean="0"/>
          </a:p>
          <a:p>
            <a:pPr>
              <a:buNone/>
            </a:pPr>
            <a:r>
              <a:rPr lang="en-US" b="1" dirty="0" smtClean="0"/>
              <a:t>			- </a:t>
            </a:r>
            <a:r>
              <a:rPr lang="en-US" b="1" dirty="0" err="1" smtClean="0"/>
              <a:t>Chất</a:t>
            </a:r>
            <a:r>
              <a:rPr lang="en-US" b="1" dirty="0" smtClean="0"/>
              <a:t> </a:t>
            </a:r>
            <a:r>
              <a:rPr lang="en-US" b="1" dirty="0" err="1" smtClean="0"/>
              <a:t>khí</a:t>
            </a:r>
            <a:endParaRPr lang="en-US" b="1" dirty="0" smtClean="0"/>
          </a:p>
          <a:p>
            <a:pPr>
              <a:buNone/>
            </a:pP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337280"/>
          </a:xfrm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2800" b="1" dirty="0" err="1" smtClean="0"/>
              <a:t>Phiếu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học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tập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số</a:t>
            </a:r>
            <a:r>
              <a:rPr lang="en-US" sz="2800" b="1" dirty="0" smtClean="0"/>
              <a:t> 2</a:t>
            </a:r>
            <a:endParaRPr lang="en-US" sz="2800" b="1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4927452"/>
              </p:ext>
            </p:extLst>
          </p:nvPr>
        </p:nvGraphicFramePr>
        <p:xfrm>
          <a:off x="76200" y="685800"/>
          <a:ext cx="9067800" cy="5738203"/>
        </p:xfrm>
        <a:graphic>
          <a:graphicData uri="http://schemas.openxmlformats.org/drawingml/2006/table">
            <a:tbl>
              <a:tblPr/>
              <a:tblGrid>
                <a:gridCol w="1143000"/>
                <a:gridCol w="1066800"/>
                <a:gridCol w="2286000"/>
                <a:gridCol w="4572000"/>
              </a:tblGrid>
              <a:tr h="10573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latin typeface="Times New Roman"/>
                          <a:ea typeface="Calibri"/>
                          <a:cs typeface="Arial"/>
                        </a:rPr>
                        <a:t>Thí</a:t>
                      </a:r>
                      <a:r>
                        <a:rPr lang="en-US" sz="2000" b="1" dirty="0">
                          <a:latin typeface="Times New Roman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2000" b="1" dirty="0" err="1">
                          <a:latin typeface="Times New Roman"/>
                          <a:ea typeface="Calibri"/>
                          <a:cs typeface="Arial"/>
                        </a:rPr>
                        <a:t>nghiệm</a:t>
                      </a:r>
                      <a:endParaRPr lang="en-US" sz="2000" b="1" dirty="0">
                        <a:latin typeface=".VnTime"/>
                        <a:ea typeface="Calibri"/>
                        <a:cs typeface="Arial"/>
                      </a:endParaRPr>
                    </a:p>
                  </a:txBody>
                  <a:tcPr marL="44335" marR="44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latin typeface="Times New Roman"/>
                          <a:ea typeface="Calibri"/>
                          <a:cs typeface="Arial"/>
                        </a:rPr>
                        <a:t>Hiện</a:t>
                      </a:r>
                      <a:r>
                        <a:rPr lang="en-US" sz="2000" b="1" dirty="0">
                          <a:latin typeface="Times New Roman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2000" b="1" dirty="0" err="1">
                          <a:latin typeface="Times New Roman"/>
                          <a:ea typeface="Calibri"/>
                          <a:cs typeface="Arial"/>
                        </a:rPr>
                        <a:t>tượng</a:t>
                      </a:r>
                      <a:endParaRPr lang="en-US" sz="2000" b="1" dirty="0">
                        <a:latin typeface=".VnTime"/>
                        <a:ea typeface="Calibri"/>
                        <a:cs typeface="Arial"/>
                      </a:endParaRPr>
                    </a:p>
                  </a:txBody>
                  <a:tcPr marL="44335" marR="44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err="1" smtClean="0">
                          <a:latin typeface="Times New Roman"/>
                          <a:ea typeface="Calibri"/>
                          <a:cs typeface="Arial"/>
                        </a:rPr>
                        <a:t>Phương</a:t>
                      </a:r>
                      <a:r>
                        <a:rPr lang="en-US" sz="2000" b="1" baseline="0" dirty="0" smtClean="0">
                          <a:latin typeface="Times New Roman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2000" b="1" baseline="0" dirty="0" err="1" smtClean="0">
                          <a:latin typeface="Times New Roman"/>
                          <a:ea typeface="Calibri"/>
                          <a:cs typeface="Arial"/>
                        </a:rPr>
                        <a:t>trình</a:t>
                      </a:r>
                      <a:r>
                        <a:rPr lang="en-US" sz="2000" b="1" baseline="0" dirty="0" smtClean="0">
                          <a:latin typeface="Times New Roman"/>
                          <a:ea typeface="Calibri"/>
                          <a:cs typeface="Arial"/>
                        </a:rPr>
                        <a:t>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baseline="0" dirty="0" err="1" smtClean="0">
                          <a:latin typeface="Times New Roman"/>
                          <a:ea typeface="Calibri"/>
                          <a:cs typeface="Arial"/>
                        </a:rPr>
                        <a:t>phân</a:t>
                      </a:r>
                      <a:r>
                        <a:rPr lang="en-US" sz="2000" b="1" baseline="0" dirty="0" smtClean="0">
                          <a:latin typeface="Times New Roman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2000" b="1" baseline="0" dirty="0" err="1" smtClean="0">
                          <a:latin typeface="Times New Roman"/>
                          <a:ea typeface="Calibri"/>
                          <a:cs typeface="Arial"/>
                        </a:rPr>
                        <a:t>tử</a:t>
                      </a:r>
                      <a:endParaRPr lang="en-US" sz="2000" b="1" dirty="0">
                        <a:latin typeface=".VnTime"/>
                        <a:ea typeface="Calibri"/>
                        <a:cs typeface="Arial"/>
                      </a:endParaRPr>
                    </a:p>
                  </a:txBody>
                  <a:tcPr marL="44335" marR="44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err="1" smtClean="0">
                          <a:latin typeface="Times New Roman"/>
                          <a:ea typeface="Calibri"/>
                          <a:cs typeface="Arial"/>
                        </a:rPr>
                        <a:t>Phương</a:t>
                      </a:r>
                      <a:r>
                        <a:rPr lang="en-US" sz="2000" b="1" baseline="0" dirty="0" smtClean="0">
                          <a:latin typeface="Times New Roman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2000" b="1" baseline="0" dirty="0" err="1" smtClean="0">
                          <a:latin typeface="Times New Roman"/>
                          <a:ea typeface="Calibri"/>
                          <a:cs typeface="Arial"/>
                        </a:rPr>
                        <a:t>trình</a:t>
                      </a:r>
                      <a:r>
                        <a:rPr lang="en-US" sz="2000" b="1" dirty="0" smtClean="0">
                          <a:latin typeface="Times New Roman"/>
                          <a:ea typeface="Calibri"/>
                          <a:cs typeface="Arial"/>
                        </a:rPr>
                        <a:t> ion 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err="1" smtClean="0">
                          <a:latin typeface="Times New Roman"/>
                          <a:ea typeface="Calibri"/>
                          <a:cs typeface="Arial"/>
                        </a:rPr>
                        <a:t>Phương</a:t>
                      </a:r>
                      <a:r>
                        <a:rPr lang="en-US" sz="2000" b="1" baseline="0" dirty="0" smtClean="0">
                          <a:latin typeface="Times New Roman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2000" b="1" baseline="0" dirty="0" err="1" smtClean="0">
                          <a:latin typeface="Times New Roman"/>
                          <a:ea typeface="Calibri"/>
                          <a:cs typeface="Arial"/>
                        </a:rPr>
                        <a:t>trình</a:t>
                      </a:r>
                      <a:r>
                        <a:rPr lang="en-US" sz="2000" b="1" dirty="0" smtClean="0">
                          <a:latin typeface="Times New Roman"/>
                          <a:ea typeface="Calibri"/>
                          <a:cs typeface="Arial"/>
                        </a:rPr>
                        <a:t> ion </a:t>
                      </a:r>
                      <a:r>
                        <a:rPr lang="en-US" sz="2000" b="1" dirty="0" err="1" smtClean="0">
                          <a:latin typeface="Times New Roman"/>
                          <a:ea typeface="Calibri"/>
                          <a:cs typeface="Arial"/>
                        </a:rPr>
                        <a:t>rút</a:t>
                      </a:r>
                      <a:r>
                        <a:rPr lang="en-US" sz="2000" b="1" baseline="0" dirty="0" smtClean="0">
                          <a:latin typeface="Times New Roman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2000" b="1" baseline="0" dirty="0" err="1" smtClean="0">
                          <a:latin typeface="Times New Roman"/>
                          <a:ea typeface="Calibri"/>
                          <a:cs typeface="Arial"/>
                        </a:rPr>
                        <a:t>gọn</a:t>
                      </a:r>
                      <a:endParaRPr lang="en-US" sz="2000" b="1" dirty="0">
                        <a:latin typeface=".VnTime"/>
                        <a:ea typeface="Calibri"/>
                        <a:cs typeface="Arial"/>
                      </a:endParaRPr>
                    </a:p>
                  </a:txBody>
                  <a:tcPr marL="44335" marR="44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16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Times New Roman"/>
                          <a:ea typeface="Calibri"/>
                          <a:cs typeface="Arial"/>
                        </a:rPr>
                        <a:t>1. </a:t>
                      </a:r>
                      <a:r>
                        <a:rPr lang="en-US" sz="1800" b="1" dirty="0" err="1" smtClean="0">
                          <a:latin typeface="Times New Roman"/>
                          <a:ea typeface="Calibri"/>
                          <a:cs typeface="Arial"/>
                        </a:rPr>
                        <a:t>Phản</a:t>
                      </a:r>
                      <a:r>
                        <a:rPr lang="en-US" sz="1800" b="1" baseline="0" dirty="0" smtClean="0">
                          <a:latin typeface="Times New Roman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b="1" baseline="0" dirty="0" err="1" smtClean="0">
                          <a:latin typeface="Times New Roman"/>
                          <a:ea typeface="Calibri"/>
                          <a:cs typeface="Arial"/>
                        </a:rPr>
                        <a:t>ứng</a:t>
                      </a:r>
                      <a:r>
                        <a:rPr lang="en-US" sz="1800" b="1" baseline="0" dirty="0" smtClean="0">
                          <a:latin typeface="Times New Roman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b="1" dirty="0" err="1" smtClean="0">
                          <a:latin typeface="Times New Roman"/>
                          <a:ea typeface="Calibri"/>
                          <a:cs typeface="Arial"/>
                        </a:rPr>
                        <a:t>tạo</a:t>
                      </a:r>
                      <a:r>
                        <a:rPr lang="en-US" sz="1800" b="1" dirty="0" smtClean="0">
                          <a:latin typeface="Times New Roman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b="1" dirty="0" err="1">
                          <a:latin typeface="Times New Roman"/>
                          <a:ea typeface="Calibri"/>
                          <a:cs typeface="Arial"/>
                        </a:rPr>
                        <a:t>chất</a:t>
                      </a:r>
                      <a:r>
                        <a:rPr lang="en-US" sz="1800" b="1" dirty="0">
                          <a:latin typeface="Times New Roman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b="1" dirty="0" err="1">
                          <a:latin typeface="Times New Roman"/>
                          <a:ea typeface="Calibri"/>
                          <a:cs typeface="Arial"/>
                        </a:rPr>
                        <a:t>kết</a:t>
                      </a:r>
                      <a:r>
                        <a:rPr lang="en-US" sz="1800" b="1" dirty="0">
                          <a:latin typeface="Times New Roman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b="1" dirty="0" err="1">
                          <a:latin typeface="Times New Roman"/>
                          <a:ea typeface="Calibri"/>
                          <a:cs typeface="Arial"/>
                        </a:rPr>
                        <a:t>tủa</a:t>
                      </a:r>
                      <a:endParaRPr lang="en-US" sz="2400" b="1" dirty="0">
                        <a:latin typeface=".VnTime"/>
                        <a:ea typeface="Calibri"/>
                        <a:cs typeface="Arial"/>
                      </a:endParaRPr>
                    </a:p>
                  </a:txBody>
                  <a:tcPr marL="46779" marR="467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err="1" smtClean="0">
                          <a:latin typeface="Times New Roman"/>
                          <a:ea typeface="Calibri"/>
                          <a:cs typeface="Arial"/>
                        </a:rPr>
                        <a:t>Kết</a:t>
                      </a:r>
                      <a:r>
                        <a:rPr lang="en-US" sz="1800" b="1" dirty="0" smtClean="0">
                          <a:latin typeface="Times New Roman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b="1" dirty="0" err="1" smtClean="0">
                          <a:latin typeface="Times New Roman"/>
                          <a:ea typeface="Calibri"/>
                          <a:cs typeface="Arial"/>
                        </a:rPr>
                        <a:t>tủa</a:t>
                      </a:r>
                      <a:r>
                        <a:rPr lang="en-US" sz="1800" b="1" baseline="0" dirty="0" smtClean="0">
                          <a:latin typeface="Times New Roman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b="1" baseline="0" dirty="0" err="1" smtClean="0">
                          <a:latin typeface="Times New Roman"/>
                          <a:ea typeface="Calibri"/>
                          <a:cs typeface="Arial"/>
                        </a:rPr>
                        <a:t>trắng</a:t>
                      </a:r>
                      <a:endParaRPr lang="en-US" sz="1800" b="1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6779" marR="467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Times New Roman"/>
                          <a:ea typeface="Calibri"/>
                          <a:cs typeface="Arial"/>
                        </a:rPr>
                        <a:t>Na</a:t>
                      </a:r>
                      <a:r>
                        <a:rPr lang="en-US" sz="1800" b="1" baseline="-25000" dirty="0" smtClean="0">
                          <a:latin typeface="Times New Roman"/>
                          <a:ea typeface="Calibri"/>
                          <a:cs typeface="Arial"/>
                        </a:rPr>
                        <a:t>2 </a:t>
                      </a:r>
                      <a:r>
                        <a:rPr lang="en-US" sz="1800" b="1" baseline="0" dirty="0" smtClean="0">
                          <a:latin typeface="Times New Roman"/>
                          <a:ea typeface="Calibri"/>
                          <a:cs typeface="Arial"/>
                        </a:rPr>
                        <a:t>SO</a:t>
                      </a:r>
                      <a:r>
                        <a:rPr lang="en-US" sz="1800" b="1" baseline="-25000" dirty="0" smtClean="0">
                          <a:latin typeface="Times New Roman"/>
                          <a:ea typeface="Calibri"/>
                          <a:cs typeface="Arial"/>
                        </a:rPr>
                        <a:t>4</a:t>
                      </a:r>
                      <a:r>
                        <a:rPr lang="en-US" sz="1800" b="1" baseline="0" dirty="0" smtClean="0">
                          <a:latin typeface="Times New Roman"/>
                          <a:ea typeface="Calibri"/>
                          <a:cs typeface="Arial"/>
                        </a:rPr>
                        <a:t> + BaCl</a:t>
                      </a:r>
                      <a:r>
                        <a:rPr lang="en-US" sz="1800" b="1" baseline="-25000" dirty="0" smtClean="0">
                          <a:latin typeface="Times New Roman"/>
                          <a:ea typeface="Calibri"/>
                          <a:cs typeface="Arial"/>
                        </a:rPr>
                        <a:t>2  </a:t>
                      </a:r>
                      <a:r>
                        <a:rPr lang="en-US" sz="1800" b="1" baseline="0" dirty="0" smtClean="0">
                          <a:latin typeface="Times New Roman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b="1" baseline="0" dirty="0" smtClean="0">
                          <a:latin typeface="Times New Roman"/>
                          <a:ea typeface="Calibri"/>
                          <a:cs typeface="Arial"/>
                          <a:sym typeface="Symbol" panose="05050102010706020507" pitchFamily="18" charset="2"/>
                        </a:rPr>
                        <a:t></a:t>
                      </a:r>
                      <a:r>
                        <a:rPr lang="en-US" sz="1800" b="1" baseline="0" dirty="0" smtClean="0">
                          <a:latin typeface="Times New Roman"/>
                          <a:ea typeface="Calibri"/>
                          <a:cs typeface="Arial"/>
                        </a:rPr>
                        <a:t>         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baseline="0" dirty="0" smtClean="0">
                          <a:latin typeface="Times New Roman"/>
                          <a:ea typeface="Calibri"/>
                          <a:cs typeface="Arial"/>
                        </a:rPr>
                        <a:t>         BaSO</a:t>
                      </a:r>
                      <a:r>
                        <a:rPr lang="en-US" sz="1800" b="1" baseline="-25000" dirty="0" smtClean="0">
                          <a:latin typeface="Times New Roman"/>
                          <a:ea typeface="Calibri"/>
                          <a:cs typeface="Arial"/>
                        </a:rPr>
                        <a:t>4 </a:t>
                      </a:r>
                      <a:r>
                        <a:rPr lang="en-US" sz="1800" b="1" baseline="0" dirty="0" smtClean="0">
                          <a:latin typeface="Times New Roman"/>
                          <a:ea typeface="Calibri"/>
                          <a:cs typeface="Arial"/>
                        </a:rPr>
                        <a:t> + 2NaCl </a:t>
                      </a:r>
                      <a:endParaRPr lang="en-US" sz="1800" b="1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6779" marR="467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4335" marR="44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6838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Calibri"/>
                          <a:cs typeface="Arial"/>
                        </a:rPr>
                        <a:t>2. </a:t>
                      </a:r>
                      <a:r>
                        <a:rPr lang="en-US" sz="1800" b="1" dirty="0" err="1" smtClean="0">
                          <a:latin typeface="Times New Roman"/>
                          <a:ea typeface="Calibri"/>
                          <a:cs typeface="Arial"/>
                        </a:rPr>
                        <a:t>Phản</a:t>
                      </a:r>
                      <a:r>
                        <a:rPr lang="en-US" sz="1800" b="1" baseline="0" dirty="0" smtClean="0">
                          <a:latin typeface="Times New Roman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b="1" baseline="0" dirty="0" err="1" smtClean="0">
                          <a:latin typeface="Times New Roman"/>
                          <a:ea typeface="Calibri"/>
                          <a:cs typeface="Arial"/>
                        </a:rPr>
                        <a:t>ứng</a:t>
                      </a:r>
                      <a:r>
                        <a:rPr lang="en-US" sz="1800" b="1" dirty="0" smtClean="0">
                          <a:latin typeface="Times New Roman"/>
                          <a:ea typeface="Calibri"/>
                          <a:cs typeface="Arial"/>
                        </a:rPr>
                        <a:t>  </a:t>
                      </a:r>
                      <a:r>
                        <a:rPr lang="en-US" sz="1800" b="1" dirty="0" err="1">
                          <a:latin typeface="Times New Roman"/>
                          <a:ea typeface="Calibri"/>
                          <a:cs typeface="Arial"/>
                        </a:rPr>
                        <a:t>tạo</a:t>
                      </a:r>
                      <a:r>
                        <a:rPr lang="en-US" sz="1800" b="1" dirty="0">
                          <a:latin typeface="Times New Roman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b="1" dirty="0" err="1">
                          <a:latin typeface="Times New Roman"/>
                          <a:ea typeface="Calibri"/>
                          <a:cs typeface="Arial"/>
                        </a:rPr>
                        <a:t>chất</a:t>
                      </a:r>
                      <a:r>
                        <a:rPr lang="en-US" sz="1800" b="1" dirty="0">
                          <a:latin typeface="Times New Roman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b="1" dirty="0" err="1">
                          <a:latin typeface="Times New Roman"/>
                          <a:ea typeface="Calibri"/>
                          <a:cs typeface="Arial"/>
                        </a:rPr>
                        <a:t>điện</a:t>
                      </a:r>
                      <a:r>
                        <a:rPr lang="en-US" sz="1800" b="1" dirty="0">
                          <a:latin typeface="Times New Roman"/>
                          <a:ea typeface="Calibri"/>
                          <a:cs typeface="Arial"/>
                        </a:rPr>
                        <a:t> li </a:t>
                      </a:r>
                      <a:r>
                        <a:rPr lang="en-US" sz="1800" b="1" dirty="0" err="1">
                          <a:latin typeface="Times New Roman"/>
                          <a:ea typeface="Calibri"/>
                          <a:cs typeface="Arial"/>
                        </a:rPr>
                        <a:t>yếu</a:t>
                      </a:r>
                      <a:endParaRPr lang="en-US" sz="2400" b="1" dirty="0">
                        <a:latin typeface=".VnTime"/>
                        <a:ea typeface="Calibri"/>
                        <a:cs typeface="Arial"/>
                      </a:endParaRPr>
                    </a:p>
                  </a:txBody>
                  <a:tcPr marL="46779" marR="467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n-US" sz="1800" b="1" baseline="0" dirty="0" err="1" smtClean="0">
                          <a:latin typeface="Times New Roman"/>
                          <a:ea typeface="Calibri"/>
                          <a:cs typeface="Arial"/>
                        </a:rPr>
                        <a:t>Dd</a:t>
                      </a:r>
                      <a:r>
                        <a:rPr lang="en-US" sz="1800" b="1" baseline="0" dirty="0" smtClean="0">
                          <a:latin typeface="Times New Roman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b="1" baseline="0" dirty="0" err="1" smtClean="0">
                          <a:latin typeface="Times New Roman"/>
                          <a:ea typeface="Calibri"/>
                          <a:cs typeface="Arial"/>
                        </a:rPr>
                        <a:t>có</a:t>
                      </a:r>
                      <a:r>
                        <a:rPr lang="en-US" sz="1800" b="1" baseline="0" dirty="0" smtClean="0">
                          <a:latin typeface="Times New Roman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b="1" baseline="0" dirty="0" err="1" smtClean="0">
                          <a:latin typeface="Times New Roman"/>
                          <a:ea typeface="Calibri"/>
                          <a:cs typeface="Arial"/>
                        </a:rPr>
                        <a:t>màu</a:t>
                      </a:r>
                      <a:r>
                        <a:rPr lang="en-US" sz="1800" b="1" baseline="0" dirty="0" smtClean="0">
                          <a:latin typeface="Times New Roman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b="1" baseline="0" dirty="0" err="1" smtClean="0">
                          <a:latin typeface="Times New Roman"/>
                          <a:ea typeface="Calibri"/>
                          <a:cs typeface="Arial"/>
                        </a:rPr>
                        <a:t>hồng</a:t>
                      </a:r>
                      <a:endParaRPr lang="en-US" sz="1800" b="1" baseline="0" dirty="0" smtClean="0">
                        <a:latin typeface="Times New Roman"/>
                        <a:ea typeface="Calibri"/>
                        <a:cs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n-US" sz="1800" b="1" baseline="0" dirty="0" err="1" smtClean="0">
                          <a:latin typeface="Times New Roman"/>
                          <a:ea typeface="Calibri"/>
                          <a:cs typeface="Arial"/>
                        </a:rPr>
                        <a:t>Dd</a:t>
                      </a:r>
                      <a:r>
                        <a:rPr lang="en-US" sz="1800" b="1" baseline="0" dirty="0" smtClean="0">
                          <a:latin typeface="Times New Roman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b="1" baseline="0" dirty="0" err="1" smtClean="0">
                          <a:latin typeface="Times New Roman"/>
                          <a:ea typeface="Calibri"/>
                          <a:cs typeface="Arial"/>
                        </a:rPr>
                        <a:t>mất</a:t>
                      </a:r>
                      <a:r>
                        <a:rPr lang="en-US" sz="1800" b="1" baseline="0" dirty="0" smtClean="0">
                          <a:latin typeface="Times New Roman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b="1" baseline="0" dirty="0" err="1" smtClean="0">
                          <a:latin typeface="Times New Roman"/>
                          <a:ea typeface="Calibri"/>
                          <a:cs typeface="Arial"/>
                        </a:rPr>
                        <a:t>màu</a:t>
                      </a:r>
                      <a:endParaRPr lang="en-US" sz="1800" b="1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6779" marR="467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baseline="0" dirty="0" smtClean="0">
                          <a:latin typeface="Times New Roman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b="1" baseline="0" dirty="0" err="1" smtClean="0">
                          <a:latin typeface="Times New Roman"/>
                          <a:ea typeface="Calibri"/>
                          <a:cs typeface="Arial"/>
                        </a:rPr>
                        <a:t>HCl+NaOH</a:t>
                      </a:r>
                      <a:r>
                        <a:rPr lang="en-US" sz="1800" b="1" baseline="0" dirty="0" smtClean="0">
                          <a:latin typeface="Times New Roman"/>
                          <a:ea typeface="Calibri"/>
                          <a:cs typeface="Arial"/>
                        </a:rPr>
                        <a:t>  </a:t>
                      </a:r>
                      <a:r>
                        <a:rPr lang="en-US" sz="1800" b="1" baseline="0" dirty="0" smtClean="0">
                          <a:latin typeface="Times New Roman"/>
                          <a:ea typeface="Calibri"/>
                          <a:cs typeface="Arial"/>
                          <a:sym typeface="Symbol" panose="05050102010706020507" pitchFamily="18" charset="2"/>
                        </a:rPr>
                        <a:t></a:t>
                      </a:r>
                      <a:r>
                        <a:rPr lang="en-US" sz="1800" b="1" baseline="0" dirty="0" smtClean="0">
                          <a:latin typeface="Times New Roman"/>
                          <a:ea typeface="Calibri"/>
                          <a:cs typeface="Arial"/>
                        </a:rPr>
                        <a:t>         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baseline="0" dirty="0" smtClean="0">
                          <a:latin typeface="Times New Roman"/>
                          <a:ea typeface="Calibri"/>
                          <a:cs typeface="Arial"/>
                        </a:rPr>
                        <a:t>                 NaCl+H</a:t>
                      </a:r>
                      <a:r>
                        <a:rPr lang="en-US" sz="1800" b="1" baseline="-25000" dirty="0" smtClean="0">
                          <a:latin typeface="Times New Roman"/>
                          <a:ea typeface="Calibri"/>
                          <a:cs typeface="Arial"/>
                        </a:rPr>
                        <a:t>2</a:t>
                      </a:r>
                      <a:r>
                        <a:rPr lang="en-US" sz="1800" b="1" baseline="0" dirty="0" smtClean="0">
                          <a:latin typeface="Times New Roman"/>
                          <a:ea typeface="Calibri"/>
                          <a:cs typeface="Arial"/>
                        </a:rPr>
                        <a:t>O</a:t>
                      </a:r>
                    </a:p>
                  </a:txBody>
                  <a:tcPr marL="46779" marR="467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4335" marR="44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35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Times New Roman"/>
                          <a:ea typeface="Calibri"/>
                          <a:cs typeface="Arial"/>
                        </a:rPr>
                        <a:t>-</a:t>
                      </a:r>
                      <a:r>
                        <a:rPr lang="en-US" sz="1800" b="1" dirty="0" err="1" smtClean="0">
                          <a:latin typeface="Times New Roman"/>
                          <a:ea typeface="Calibri"/>
                          <a:cs typeface="Arial"/>
                        </a:rPr>
                        <a:t>dd</a:t>
                      </a:r>
                      <a:r>
                        <a:rPr lang="en-US" sz="1800" b="1" baseline="0" dirty="0" smtClean="0">
                          <a:latin typeface="Times New Roman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b="1" baseline="0" dirty="0" err="1" smtClean="0">
                          <a:latin typeface="Times New Roman"/>
                          <a:ea typeface="Calibri"/>
                          <a:cs typeface="Arial"/>
                        </a:rPr>
                        <a:t>tạo</a:t>
                      </a:r>
                      <a:r>
                        <a:rPr lang="en-US" sz="1800" b="1" baseline="0" dirty="0" smtClean="0">
                          <a:latin typeface="Times New Roman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b="1" baseline="0" dirty="0" err="1" smtClean="0">
                          <a:latin typeface="Times New Roman"/>
                          <a:ea typeface="Calibri"/>
                          <a:cs typeface="Arial"/>
                        </a:rPr>
                        <a:t>thành</a:t>
                      </a:r>
                      <a:r>
                        <a:rPr lang="en-US" sz="1800" b="1" baseline="0" dirty="0" smtClean="0">
                          <a:latin typeface="Times New Roman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b="1" baseline="0" dirty="0" err="1" smtClean="0">
                          <a:latin typeface="Times New Roman"/>
                          <a:ea typeface="Calibri"/>
                          <a:cs typeface="Arial"/>
                        </a:rPr>
                        <a:t>có</a:t>
                      </a:r>
                      <a:r>
                        <a:rPr lang="en-US" sz="1800" b="1" baseline="0" dirty="0" smtClean="0">
                          <a:latin typeface="Times New Roman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b="1" baseline="0" dirty="0" err="1" smtClean="0">
                          <a:latin typeface="Times New Roman"/>
                          <a:ea typeface="Calibri"/>
                          <a:cs typeface="Arial"/>
                        </a:rPr>
                        <a:t>mùi</a:t>
                      </a:r>
                      <a:r>
                        <a:rPr lang="en-US" sz="1800" b="1" baseline="0" dirty="0" smtClean="0">
                          <a:latin typeface="Times New Roman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b="1" baseline="0" dirty="0" err="1" smtClean="0">
                          <a:latin typeface="Times New Roman"/>
                          <a:ea typeface="Calibri"/>
                          <a:cs typeface="Arial"/>
                        </a:rPr>
                        <a:t>giấm</a:t>
                      </a:r>
                      <a:endParaRPr lang="en-US" sz="1800" b="1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6779" marR="467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err="1" smtClean="0">
                          <a:latin typeface="Times New Roman"/>
                          <a:ea typeface="Calibri"/>
                          <a:cs typeface="Arial"/>
                        </a:rPr>
                        <a:t>HCl</a:t>
                      </a:r>
                      <a:r>
                        <a:rPr lang="en-US" sz="1800" b="1" baseline="0" dirty="0" smtClean="0">
                          <a:latin typeface="Times New Roman"/>
                          <a:ea typeface="Calibri"/>
                          <a:cs typeface="Arial"/>
                        </a:rPr>
                        <a:t> + CH</a:t>
                      </a:r>
                      <a:r>
                        <a:rPr lang="en-US" sz="1800" b="1" baseline="-25000" dirty="0" smtClean="0">
                          <a:latin typeface="Times New Roman"/>
                          <a:ea typeface="Calibri"/>
                          <a:cs typeface="Arial"/>
                        </a:rPr>
                        <a:t>3</a:t>
                      </a:r>
                      <a:r>
                        <a:rPr lang="en-US" sz="1800" b="1" baseline="0" dirty="0" smtClean="0">
                          <a:latin typeface="Times New Roman"/>
                          <a:ea typeface="Calibri"/>
                          <a:cs typeface="Arial"/>
                        </a:rPr>
                        <a:t>COONa       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baseline="0" dirty="0" smtClean="0">
                          <a:latin typeface="Times New Roman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b="1" baseline="0" dirty="0" smtClean="0">
                          <a:latin typeface="Times New Roman"/>
                          <a:ea typeface="Calibri"/>
                          <a:cs typeface="Arial"/>
                          <a:sym typeface="Symbol" panose="05050102010706020507" pitchFamily="18" charset="2"/>
                        </a:rPr>
                        <a:t></a:t>
                      </a:r>
                      <a:r>
                        <a:rPr lang="en-US" sz="1800" b="1" baseline="0" dirty="0" smtClean="0">
                          <a:latin typeface="Times New Roman"/>
                          <a:ea typeface="Calibri"/>
                          <a:cs typeface="Arial"/>
                        </a:rPr>
                        <a:t> CH</a:t>
                      </a:r>
                      <a:r>
                        <a:rPr lang="en-US" sz="1800" b="1" baseline="-25000" dirty="0" smtClean="0">
                          <a:latin typeface="Times New Roman"/>
                          <a:ea typeface="Calibri"/>
                          <a:cs typeface="Arial"/>
                        </a:rPr>
                        <a:t>3</a:t>
                      </a:r>
                      <a:r>
                        <a:rPr lang="en-US" sz="1800" b="1" baseline="0" dirty="0" smtClean="0">
                          <a:latin typeface="Times New Roman"/>
                          <a:ea typeface="Calibri"/>
                          <a:cs typeface="Arial"/>
                        </a:rPr>
                        <a:t>COOH + </a:t>
                      </a:r>
                      <a:r>
                        <a:rPr lang="en-US" sz="1800" b="1" baseline="0" dirty="0" err="1" smtClean="0">
                          <a:latin typeface="Times New Roman"/>
                          <a:ea typeface="Calibri"/>
                          <a:cs typeface="Arial"/>
                        </a:rPr>
                        <a:t>NaCl</a:t>
                      </a:r>
                      <a:endParaRPr lang="en-US" sz="1800" b="1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6779" marR="467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Calibri"/>
                          <a:cs typeface="Arial"/>
                        </a:rPr>
                        <a:t>H</a:t>
                      </a:r>
                      <a:r>
                        <a:rPr lang="en-US" sz="1800" baseline="30000" dirty="0" smtClean="0">
                          <a:latin typeface="Times New Roman"/>
                          <a:ea typeface="Calibri"/>
                          <a:cs typeface="Arial"/>
                        </a:rPr>
                        <a:t>+</a:t>
                      </a:r>
                      <a:r>
                        <a:rPr lang="en-US" sz="1800" baseline="0" dirty="0" smtClean="0">
                          <a:latin typeface="Times New Roman"/>
                          <a:ea typeface="Calibri"/>
                          <a:cs typeface="Arial"/>
                        </a:rPr>
                        <a:t> + Cl</a:t>
                      </a:r>
                      <a:r>
                        <a:rPr lang="en-US" sz="1800" baseline="30000" dirty="0" smtClean="0">
                          <a:latin typeface="Times New Roman"/>
                          <a:ea typeface="Calibri"/>
                          <a:cs typeface="Arial"/>
                        </a:rPr>
                        <a:t>-</a:t>
                      </a:r>
                      <a:r>
                        <a:rPr lang="en-US" sz="1800" baseline="0" dirty="0" smtClean="0">
                          <a:latin typeface="Times New Roman"/>
                          <a:ea typeface="Calibri"/>
                          <a:cs typeface="Arial"/>
                        </a:rPr>
                        <a:t> + CH</a:t>
                      </a:r>
                      <a:r>
                        <a:rPr lang="en-US" sz="1800" baseline="-25000" dirty="0" smtClean="0">
                          <a:latin typeface="Times New Roman"/>
                          <a:ea typeface="Calibri"/>
                          <a:cs typeface="Arial"/>
                        </a:rPr>
                        <a:t>3</a:t>
                      </a:r>
                      <a:r>
                        <a:rPr lang="en-US" sz="1800" baseline="0" dirty="0" smtClean="0">
                          <a:latin typeface="Times New Roman"/>
                          <a:ea typeface="Calibri"/>
                          <a:cs typeface="Arial"/>
                        </a:rPr>
                        <a:t>COO</a:t>
                      </a:r>
                      <a:r>
                        <a:rPr lang="en-US" sz="1800" baseline="30000" dirty="0" smtClean="0">
                          <a:latin typeface="Times New Roman"/>
                          <a:ea typeface="Calibri"/>
                          <a:cs typeface="Arial"/>
                        </a:rPr>
                        <a:t>-</a:t>
                      </a:r>
                      <a:r>
                        <a:rPr lang="en-US" sz="1800" baseline="0" dirty="0" smtClean="0">
                          <a:latin typeface="Times New Roman"/>
                          <a:ea typeface="Calibri"/>
                          <a:cs typeface="Arial"/>
                        </a:rPr>
                        <a:t> + Na</a:t>
                      </a:r>
                      <a:r>
                        <a:rPr lang="en-US" sz="1800" baseline="30000" dirty="0" smtClean="0">
                          <a:latin typeface="Times New Roman"/>
                          <a:ea typeface="Calibri"/>
                          <a:cs typeface="Arial"/>
                        </a:rPr>
                        <a:t>+</a:t>
                      </a:r>
                      <a:r>
                        <a:rPr lang="en-US" sz="1800" baseline="0" dirty="0" smtClean="0">
                          <a:latin typeface="Times New Roman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baseline="0" dirty="0" smtClean="0">
                          <a:latin typeface="Times New Roman"/>
                          <a:ea typeface="Calibri"/>
                          <a:cs typeface="Arial"/>
                          <a:sym typeface="Symbol" panose="05050102010706020507" pitchFamily="18" charset="2"/>
                        </a:rPr>
                        <a:t></a:t>
                      </a:r>
                      <a:r>
                        <a:rPr lang="en-US" sz="1800" baseline="-25000" dirty="0" smtClean="0">
                          <a:latin typeface="Times New Roman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baseline="30000" dirty="0" smtClean="0">
                          <a:latin typeface="Times New Roman"/>
                          <a:ea typeface="Calibri"/>
                          <a:cs typeface="Arial"/>
                        </a:rPr>
                        <a:t>  </a:t>
                      </a:r>
                      <a:r>
                        <a:rPr lang="en-US" sz="1800" baseline="0" dirty="0" smtClean="0">
                          <a:latin typeface="Times New Roman"/>
                          <a:ea typeface="Calibri"/>
                          <a:cs typeface="Arial"/>
                        </a:rPr>
                        <a:t>Cl</a:t>
                      </a:r>
                      <a:r>
                        <a:rPr lang="en-US" sz="1800" baseline="30000" dirty="0" smtClean="0">
                          <a:latin typeface="Times New Roman"/>
                          <a:ea typeface="Calibri"/>
                          <a:cs typeface="Arial"/>
                        </a:rPr>
                        <a:t>-</a:t>
                      </a:r>
                      <a:r>
                        <a:rPr lang="en-US" sz="1800" baseline="0" dirty="0" smtClean="0">
                          <a:latin typeface="Times New Roman"/>
                          <a:ea typeface="Calibri"/>
                          <a:cs typeface="Arial"/>
                        </a:rPr>
                        <a:t> +</a:t>
                      </a:r>
                      <a:r>
                        <a:rPr lang="en-US" sz="1800" baseline="30000" dirty="0" smtClean="0">
                          <a:latin typeface="Times New Roman"/>
                          <a:ea typeface="Calibri"/>
                          <a:cs typeface="Arial"/>
                        </a:rPr>
                        <a:t>   </a:t>
                      </a:r>
                      <a:r>
                        <a:rPr lang="en-US" sz="1800" baseline="0" dirty="0" smtClean="0">
                          <a:latin typeface="Times New Roman"/>
                          <a:ea typeface="Calibri"/>
                          <a:cs typeface="Arial"/>
                        </a:rPr>
                        <a:t>Na</a:t>
                      </a:r>
                      <a:r>
                        <a:rPr lang="en-US" sz="1800" baseline="30000" dirty="0" smtClean="0">
                          <a:latin typeface="Times New Roman"/>
                          <a:ea typeface="Calibri"/>
                          <a:cs typeface="Arial"/>
                        </a:rPr>
                        <a:t>+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aseline="0" dirty="0" smtClean="0">
                          <a:latin typeface="Times New Roman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baseline="30000" dirty="0" smtClean="0">
                          <a:latin typeface="Times New Roman"/>
                          <a:ea typeface="Calibri"/>
                          <a:cs typeface="Arial"/>
                        </a:rPr>
                        <a:t>                                                                                  </a:t>
                      </a:r>
                      <a:r>
                        <a:rPr lang="en-US" sz="1800" baseline="0" dirty="0" smtClean="0">
                          <a:latin typeface="Times New Roman"/>
                          <a:ea typeface="Calibri"/>
                          <a:cs typeface="Arial"/>
                        </a:rPr>
                        <a:t>+ CH</a:t>
                      </a:r>
                      <a:r>
                        <a:rPr lang="en-US" sz="1800" baseline="-25000" dirty="0" smtClean="0">
                          <a:latin typeface="Times New Roman"/>
                          <a:ea typeface="Calibri"/>
                          <a:cs typeface="Arial"/>
                        </a:rPr>
                        <a:t>3</a:t>
                      </a:r>
                      <a:r>
                        <a:rPr lang="en-US" sz="1800" baseline="0" dirty="0" smtClean="0">
                          <a:latin typeface="Times New Roman"/>
                          <a:ea typeface="Calibri"/>
                          <a:cs typeface="Arial"/>
                        </a:rPr>
                        <a:t>COOH</a:t>
                      </a:r>
                      <a:endParaRPr lang="en-US" sz="1800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4335" marR="44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16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Times New Roman"/>
                          <a:ea typeface="Calibri"/>
                          <a:cs typeface="Arial"/>
                        </a:rPr>
                        <a:t>3</a:t>
                      </a:r>
                      <a:r>
                        <a:rPr lang="en-US" sz="1800" b="1" dirty="0">
                          <a:latin typeface="Times New Roman"/>
                          <a:ea typeface="Calibri"/>
                          <a:cs typeface="Arial"/>
                        </a:rPr>
                        <a:t>. </a:t>
                      </a:r>
                      <a:r>
                        <a:rPr lang="en-US" sz="1800" b="1" dirty="0" err="1" smtClean="0">
                          <a:latin typeface="Times New Roman"/>
                          <a:ea typeface="Calibri"/>
                          <a:cs typeface="Arial"/>
                        </a:rPr>
                        <a:t>Phản</a:t>
                      </a:r>
                      <a:r>
                        <a:rPr lang="en-US" sz="1800" b="1" baseline="0" dirty="0" smtClean="0">
                          <a:latin typeface="Times New Roman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b="1" baseline="0" dirty="0" err="1" smtClean="0">
                          <a:latin typeface="Times New Roman"/>
                          <a:ea typeface="Calibri"/>
                          <a:cs typeface="Arial"/>
                        </a:rPr>
                        <a:t>ứng</a:t>
                      </a:r>
                      <a:r>
                        <a:rPr lang="en-US" sz="1800" b="1" baseline="0" dirty="0" smtClean="0">
                          <a:latin typeface="Times New Roman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b="1" dirty="0" err="1" smtClean="0">
                          <a:latin typeface="Times New Roman"/>
                          <a:ea typeface="Calibri"/>
                          <a:cs typeface="Arial"/>
                        </a:rPr>
                        <a:t>tạo</a:t>
                      </a:r>
                      <a:r>
                        <a:rPr lang="en-US" sz="1800" b="1" dirty="0" smtClean="0">
                          <a:latin typeface="Times New Roman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b="1" dirty="0" err="1">
                          <a:latin typeface="Times New Roman"/>
                          <a:ea typeface="Calibri"/>
                          <a:cs typeface="Arial"/>
                        </a:rPr>
                        <a:t>thành</a:t>
                      </a:r>
                      <a:r>
                        <a:rPr lang="en-US" sz="1800" b="1" dirty="0">
                          <a:latin typeface="Times New Roman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b="1" dirty="0" err="1">
                          <a:latin typeface="Times New Roman"/>
                          <a:ea typeface="Calibri"/>
                          <a:cs typeface="Arial"/>
                        </a:rPr>
                        <a:t>chất</a:t>
                      </a:r>
                      <a:r>
                        <a:rPr lang="en-US" sz="1800" b="1" dirty="0">
                          <a:latin typeface="Times New Roman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b="1" dirty="0" err="1">
                          <a:latin typeface="Times New Roman"/>
                          <a:ea typeface="Calibri"/>
                          <a:cs typeface="Arial"/>
                        </a:rPr>
                        <a:t>khí</a:t>
                      </a:r>
                      <a:r>
                        <a:rPr lang="en-US" sz="1800" b="1" dirty="0">
                          <a:latin typeface="Times New Roman"/>
                          <a:ea typeface="Calibri"/>
                          <a:cs typeface="Arial"/>
                        </a:rPr>
                        <a:t>.</a:t>
                      </a:r>
                      <a:endParaRPr lang="en-US" sz="2400" b="1" dirty="0">
                        <a:latin typeface=".VnTime"/>
                        <a:ea typeface="Calibri"/>
                        <a:cs typeface="Arial"/>
                      </a:endParaRPr>
                    </a:p>
                  </a:txBody>
                  <a:tcPr marL="46779" marR="467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err="1" smtClean="0">
                          <a:latin typeface="Times New Roman"/>
                          <a:ea typeface="Calibri"/>
                          <a:cs typeface="Arial"/>
                        </a:rPr>
                        <a:t>Sủi</a:t>
                      </a:r>
                      <a:r>
                        <a:rPr lang="en-US" sz="1800" b="1" baseline="0" dirty="0" smtClean="0">
                          <a:latin typeface="Times New Roman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b="1" baseline="0" dirty="0" err="1" smtClean="0">
                          <a:latin typeface="Times New Roman"/>
                          <a:ea typeface="Calibri"/>
                          <a:cs typeface="Arial"/>
                        </a:rPr>
                        <a:t>bọt</a:t>
                      </a:r>
                      <a:r>
                        <a:rPr lang="en-US" sz="1800" b="1" baseline="0" dirty="0" smtClean="0">
                          <a:latin typeface="Times New Roman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b="1" baseline="0" dirty="0" err="1" smtClean="0">
                          <a:latin typeface="Times New Roman"/>
                          <a:ea typeface="Calibri"/>
                          <a:cs typeface="Arial"/>
                        </a:rPr>
                        <a:t>khí</a:t>
                      </a:r>
                      <a:endParaRPr lang="en-US" sz="1800" b="1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6779" marR="467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Times New Roman"/>
                          <a:ea typeface="Calibri"/>
                          <a:cs typeface="Arial"/>
                        </a:rPr>
                        <a:t>2HCl + Na</a:t>
                      </a:r>
                      <a:r>
                        <a:rPr lang="en-US" sz="1800" b="1" baseline="-25000" dirty="0" smtClean="0">
                          <a:latin typeface="Times New Roman"/>
                          <a:ea typeface="Calibri"/>
                          <a:cs typeface="Arial"/>
                        </a:rPr>
                        <a:t>2</a:t>
                      </a:r>
                      <a:r>
                        <a:rPr lang="en-US" sz="1800" b="1" baseline="0" dirty="0" smtClean="0">
                          <a:latin typeface="Times New Roman"/>
                          <a:ea typeface="Calibri"/>
                          <a:cs typeface="Arial"/>
                        </a:rPr>
                        <a:t>CO</a:t>
                      </a:r>
                      <a:r>
                        <a:rPr lang="en-US" sz="1800" b="1" baseline="-25000" dirty="0" smtClean="0">
                          <a:latin typeface="Times New Roman"/>
                          <a:ea typeface="Calibri"/>
                          <a:cs typeface="Arial"/>
                        </a:rPr>
                        <a:t>3</a:t>
                      </a:r>
                      <a:r>
                        <a:rPr lang="en-US" sz="1800" b="1" baseline="0" dirty="0" smtClean="0">
                          <a:latin typeface="Times New Roman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b="1" baseline="-25000" dirty="0" smtClean="0">
                          <a:latin typeface="Times New Roman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b="1" baseline="0" dirty="0" smtClean="0">
                          <a:latin typeface="Times New Roman"/>
                          <a:ea typeface="Calibri"/>
                          <a:cs typeface="Arial"/>
                        </a:rPr>
                        <a:t>   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baseline="0" dirty="0" smtClean="0">
                          <a:latin typeface="Times New Roman"/>
                          <a:ea typeface="Calibri"/>
                          <a:cs typeface="Arial"/>
                        </a:rPr>
                        <a:t>  </a:t>
                      </a:r>
                      <a:r>
                        <a:rPr lang="en-US" sz="1800" b="1" baseline="0" dirty="0" smtClean="0">
                          <a:latin typeface="Times New Roman"/>
                          <a:ea typeface="Calibri"/>
                          <a:cs typeface="Arial"/>
                          <a:sym typeface="Symbol" panose="05050102010706020507" pitchFamily="18" charset="2"/>
                        </a:rPr>
                        <a:t> </a:t>
                      </a:r>
                      <a:r>
                        <a:rPr lang="en-US" sz="1800" b="1" baseline="0" dirty="0" smtClean="0">
                          <a:latin typeface="Times New Roman"/>
                          <a:ea typeface="Calibri"/>
                          <a:cs typeface="Arial"/>
                        </a:rPr>
                        <a:t>2NaCl + H</a:t>
                      </a:r>
                      <a:r>
                        <a:rPr lang="en-US" sz="1800" b="1" baseline="-25000" dirty="0" smtClean="0">
                          <a:latin typeface="Times New Roman"/>
                          <a:ea typeface="Calibri"/>
                          <a:cs typeface="Arial"/>
                        </a:rPr>
                        <a:t>2</a:t>
                      </a:r>
                      <a:r>
                        <a:rPr lang="en-US" sz="1800" b="1" baseline="0" dirty="0" smtClean="0">
                          <a:latin typeface="Times New Roman"/>
                          <a:ea typeface="Calibri"/>
                          <a:cs typeface="Arial"/>
                        </a:rPr>
                        <a:t>O + CO</a:t>
                      </a:r>
                      <a:r>
                        <a:rPr lang="en-US" sz="1800" b="1" baseline="-25000" dirty="0" smtClean="0">
                          <a:latin typeface="Times New Roman"/>
                          <a:ea typeface="Calibri"/>
                          <a:cs typeface="Arial"/>
                        </a:rPr>
                        <a:t>2</a:t>
                      </a:r>
                      <a:r>
                        <a:rPr lang="en-US" sz="1800" b="1" baseline="0" dirty="0" smtClean="0">
                          <a:latin typeface="Times New Roman"/>
                          <a:ea typeface="Calibri"/>
                          <a:cs typeface="Arial"/>
                        </a:rPr>
                        <a:t>  </a:t>
                      </a:r>
                      <a:endParaRPr lang="en-US" sz="1800" b="1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6779" marR="467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4335" marR="44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17" name="Equation" r:id="rId3" imgW="114120" imgH="215640" progId="Equation.3">
                  <p:embed/>
                </p:oleObj>
              </mc:Choice>
              <mc:Fallback>
                <p:oleObj name="Equation" r:id="rId3" imgW="114120" imgH="21564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6047220"/>
              </p:ext>
            </p:extLst>
          </p:nvPr>
        </p:nvGraphicFramePr>
        <p:xfrm>
          <a:off x="4629149" y="1851025"/>
          <a:ext cx="4362451" cy="32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18" name="Equation" r:id="rId5" imgW="3263760" imgH="228600" progId="Equation.3">
                  <p:embed/>
                </p:oleObj>
              </mc:Choice>
              <mc:Fallback>
                <p:oleObj name="Equation" r:id="rId5" imgW="3263760" imgH="228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29149" y="1851025"/>
                        <a:ext cx="4362451" cy="3206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5781675" y="2286000"/>
          <a:ext cx="2000250" cy="322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19" name="Equation" r:id="rId7" imgW="1422360" imgH="228600" progId="Equation.3">
                  <p:embed/>
                </p:oleObj>
              </mc:Choice>
              <mc:Fallback>
                <p:oleObj name="Equation" r:id="rId7" imgW="1422360" imgH="2286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81675" y="2286000"/>
                        <a:ext cx="2000250" cy="322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358277"/>
              </p:ext>
            </p:extLst>
          </p:nvPr>
        </p:nvGraphicFramePr>
        <p:xfrm>
          <a:off x="4621213" y="3014663"/>
          <a:ext cx="3838575" cy="322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20" name="Equation" r:id="rId9" imgW="2730240" imgH="228600" progId="Equation.3">
                  <p:embed/>
                </p:oleObj>
              </mc:Choice>
              <mc:Fallback>
                <p:oleObj name="Equation" r:id="rId9" imgW="2730240" imgH="2286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21213" y="3014663"/>
                        <a:ext cx="3838575" cy="3222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9674766"/>
              </p:ext>
            </p:extLst>
          </p:nvPr>
        </p:nvGraphicFramePr>
        <p:xfrm>
          <a:off x="5934075" y="3353005"/>
          <a:ext cx="1695450" cy="322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21" name="Equation" r:id="rId11" imgW="1206360" imgH="228600" progId="Equation.3">
                  <p:embed/>
                </p:oleObj>
              </mc:Choice>
              <mc:Fallback>
                <p:oleObj name="Equation" r:id="rId11" imgW="1206360" imgH="2286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34075" y="3353005"/>
                        <a:ext cx="1695450" cy="322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7231285"/>
              </p:ext>
            </p:extLst>
          </p:nvPr>
        </p:nvGraphicFramePr>
        <p:xfrm>
          <a:off x="5444744" y="4880770"/>
          <a:ext cx="2786063" cy="341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22" name="Equation" r:id="rId13" imgW="1981080" imgH="241200" progId="Equation.3">
                  <p:embed/>
                </p:oleObj>
              </mc:Choice>
              <mc:Fallback>
                <p:oleObj name="Equation" r:id="rId13" imgW="1981080" imgH="24120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44744" y="4880770"/>
                        <a:ext cx="2786063" cy="341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132962"/>
              </p:ext>
            </p:extLst>
          </p:nvPr>
        </p:nvGraphicFramePr>
        <p:xfrm>
          <a:off x="4975225" y="5222082"/>
          <a:ext cx="3613150" cy="68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23" name="Equation" r:id="rId15" imgW="2514600" imgH="482400" progId="Equation.3">
                  <p:embed/>
                </p:oleObj>
              </mc:Choice>
              <mc:Fallback>
                <p:oleObj name="Equation" r:id="rId15" imgW="2514600" imgH="48240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75225" y="5222082"/>
                        <a:ext cx="3613150" cy="6826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1544962"/>
              </p:ext>
            </p:extLst>
          </p:nvPr>
        </p:nvGraphicFramePr>
        <p:xfrm>
          <a:off x="5453888" y="5904707"/>
          <a:ext cx="2393950" cy="341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24" name="Equation" r:id="rId17" imgW="1701720" imgH="241200" progId="Equation.3">
                  <p:embed/>
                </p:oleObj>
              </mc:Choice>
              <mc:Fallback>
                <p:oleObj name="Equation" r:id="rId17" imgW="1701720" imgH="2412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53888" y="5904707"/>
                        <a:ext cx="2393950" cy="341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Kết</a:t>
            </a:r>
            <a:r>
              <a:rPr lang="en-US" dirty="0" smtClean="0"/>
              <a:t> </a:t>
            </a:r>
            <a:r>
              <a:rPr lang="en-US" dirty="0" err="1" smtClean="0"/>
              <a:t>luận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n-US" b="1" dirty="0" smtClean="0"/>
              <a:t>1. </a:t>
            </a:r>
            <a:r>
              <a:rPr lang="en-US" b="1" dirty="0" err="1" smtClean="0"/>
              <a:t>Phản</a:t>
            </a:r>
            <a:r>
              <a:rPr lang="en-US" b="1" dirty="0" smtClean="0"/>
              <a:t> </a:t>
            </a:r>
            <a:r>
              <a:rPr lang="en-US" b="1" dirty="0" err="1" smtClean="0"/>
              <a:t>ứng</a:t>
            </a:r>
            <a:r>
              <a:rPr lang="en-US" b="1" dirty="0" smtClean="0"/>
              <a:t> </a:t>
            </a:r>
            <a:r>
              <a:rPr lang="en-US" b="1" dirty="0" err="1" smtClean="0"/>
              <a:t>xảy</a:t>
            </a:r>
            <a:r>
              <a:rPr lang="en-US" b="1" dirty="0" smtClean="0"/>
              <a:t> </a:t>
            </a:r>
            <a:r>
              <a:rPr lang="en-US" b="1" dirty="0" err="1" smtClean="0"/>
              <a:t>ra</a:t>
            </a:r>
            <a:r>
              <a:rPr lang="en-US" b="1" dirty="0" smtClean="0"/>
              <a:t> </a:t>
            </a:r>
            <a:r>
              <a:rPr lang="en-US" b="1" dirty="0" err="1" smtClean="0"/>
              <a:t>trong</a:t>
            </a:r>
            <a:r>
              <a:rPr lang="en-US" b="1" dirty="0" smtClean="0"/>
              <a:t> dung </a:t>
            </a:r>
            <a:r>
              <a:rPr lang="en-US" b="1" dirty="0" err="1" smtClean="0"/>
              <a:t>dịch</a:t>
            </a:r>
            <a:r>
              <a:rPr lang="en-US" b="1" dirty="0" smtClean="0"/>
              <a:t> </a:t>
            </a:r>
            <a:r>
              <a:rPr lang="en-US" b="1" dirty="0" err="1" smtClean="0"/>
              <a:t>các</a:t>
            </a:r>
            <a:r>
              <a:rPr lang="en-US" b="1" dirty="0" smtClean="0"/>
              <a:t> </a:t>
            </a:r>
            <a:r>
              <a:rPr lang="en-US" b="1" dirty="0" err="1" smtClean="0"/>
              <a:t>chất</a:t>
            </a:r>
            <a:r>
              <a:rPr lang="en-US" b="1" dirty="0" smtClean="0"/>
              <a:t> </a:t>
            </a:r>
            <a:r>
              <a:rPr lang="en-US" b="1" dirty="0" err="1" smtClean="0"/>
              <a:t>điện</a:t>
            </a:r>
            <a:r>
              <a:rPr lang="en-US" b="1" dirty="0" smtClean="0"/>
              <a:t> </a:t>
            </a:r>
            <a:r>
              <a:rPr lang="en-US" b="1" dirty="0" err="1" smtClean="0"/>
              <a:t>li</a:t>
            </a:r>
            <a:r>
              <a:rPr lang="en-US" b="1" dirty="0" smtClean="0"/>
              <a:t> </a:t>
            </a:r>
            <a:r>
              <a:rPr lang="en-US" b="1" dirty="0" err="1" smtClean="0"/>
              <a:t>là</a:t>
            </a:r>
            <a:r>
              <a:rPr lang="en-US" b="1" dirty="0" smtClean="0"/>
              <a:t> </a:t>
            </a:r>
            <a:r>
              <a:rPr lang="en-US" b="1" dirty="0" err="1" smtClean="0"/>
              <a:t>phản</a:t>
            </a:r>
            <a:r>
              <a:rPr lang="en-US" b="1" dirty="0" smtClean="0"/>
              <a:t> </a:t>
            </a:r>
            <a:r>
              <a:rPr lang="en-US" b="1" dirty="0" err="1" smtClean="0"/>
              <a:t>ứng</a:t>
            </a:r>
            <a:r>
              <a:rPr lang="en-US" b="1" dirty="0" smtClean="0"/>
              <a:t> </a:t>
            </a:r>
            <a:r>
              <a:rPr lang="en-US" b="1" dirty="0" err="1" smtClean="0"/>
              <a:t>giữa</a:t>
            </a:r>
            <a:r>
              <a:rPr lang="en-US" b="1" dirty="0" smtClean="0"/>
              <a:t> </a:t>
            </a:r>
            <a:r>
              <a:rPr lang="en-US" b="1" dirty="0" err="1" smtClean="0"/>
              <a:t>các</a:t>
            </a:r>
            <a:r>
              <a:rPr lang="en-US" b="1" dirty="0" smtClean="0"/>
              <a:t> ion.</a:t>
            </a:r>
          </a:p>
          <a:p>
            <a:pPr algn="just">
              <a:buNone/>
            </a:pPr>
            <a:r>
              <a:rPr lang="en-US" b="1" dirty="0" smtClean="0"/>
              <a:t>2. </a:t>
            </a:r>
            <a:r>
              <a:rPr lang="en-US" b="1" dirty="0" err="1" smtClean="0"/>
              <a:t>Phản</a:t>
            </a:r>
            <a:r>
              <a:rPr lang="en-US" b="1" dirty="0" smtClean="0"/>
              <a:t> </a:t>
            </a:r>
            <a:r>
              <a:rPr lang="en-US" b="1" dirty="0" err="1" smtClean="0"/>
              <a:t>ứng</a:t>
            </a:r>
            <a:r>
              <a:rPr lang="en-US" b="1" dirty="0" smtClean="0"/>
              <a:t> </a:t>
            </a:r>
            <a:r>
              <a:rPr lang="en-US" b="1" dirty="0" err="1" smtClean="0"/>
              <a:t>trao</a:t>
            </a:r>
            <a:r>
              <a:rPr lang="en-US" b="1" dirty="0" smtClean="0"/>
              <a:t> </a:t>
            </a:r>
            <a:r>
              <a:rPr lang="en-US" b="1" dirty="0" err="1" smtClean="0"/>
              <a:t>đổi</a:t>
            </a:r>
            <a:r>
              <a:rPr lang="en-US" b="1" dirty="0" smtClean="0"/>
              <a:t> ion </a:t>
            </a:r>
            <a:r>
              <a:rPr lang="en-US" b="1" dirty="0" err="1" smtClean="0"/>
              <a:t>trong</a:t>
            </a:r>
            <a:r>
              <a:rPr lang="en-US" b="1" dirty="0" smtClean="0"/>
              <a:t> dung </a:t>
            </a:r>
            <a:r>
              <a:rPr lang="en-US" b="1" dirty="0" err="1" smtClean="0"/>
              <a:t>dịch</a:t>
            </a:r>
            <a:r>
              <a:rPr lang="en-US" b="1" dirty="0" smtClean="0"/>
              <a:t> </a:t>
            </a:r>
            <a:r>
              <a:rPr lang="en-US" b="1" dirty="0" err="1" smtClean="0"/>
              <a:t>các</a:t>
            </a:r>
            <a:r>
              <a:rPr lang="en-US" b="1" dirty="0" smtClean="0"/>
              <a:t> </a:t>
            </a:r>
            <a:r>
              <a:rPr lang="en-US" b="1" dirty="0" err="1" smtClean="0"/>
              <a:t>chất</a:t>
            </a:r>
            <a:r>
              <a:rPr lang="en-US" b="1" dirty="0" smtClean="0"/>
              <a:t> </a:t>
            </a:r>
            <a:r>
              <a:rPr lang="en-US" b="1" dirty="0" err="1" smtClean="0"/>
              <a:t>điện</a:t>
            </a:r>
            <a:r>
              <a:rPr lang="en-US" b="1" dirty="0" smtClean="0"/>
              <a:t> </a:t>
            </a:r>
            <a:r>
              <a:rPr lang="en-US" b="1" dirty="0" err="1" smtClean="0"/>
              <a:t>li</a:t>
            </a:r>
            <a:r>
              <a:rPr lang="en-US" b="1" dirty="0" smtClean="0"/>
              <a:t> </a:t>
            </a:r>
            <a:r>
              <a:rPr lang="en-US" b="1" dirty="0" err="1" smtClean="0"/>
              <a:t>chỉ</a:t>
            </a:r>
            <a:r>
              <a:rPr lang="en-US" b="1" dirty="0" smtClean="0"/>
              <a:t> </a:t>
            </a:r>
            <a:r>
              <a:rPr lang="en-US" b="1" dirty="0" err="1" smtClean="0"/>
              <a:t>xảy</a:t>
            </a:r>
            <a:r>
              <a:rPr lang="en-US" b="1" dirty="0" smtClean="0"/>
              <a:t> </a:t>
            </a:r>
            <a:r>
              <a:rPr lang="en-US" b="1" dirty="0" err="1" smtClean="0"/>
              <a:t>ra</a:t>
            </a:r>
            <a:r>
              <a:rPr lang="en-US" b="1" dirty="0" smtClean="0"/>
              <a:t> </a:t>
            </a:r>
            <a:r>
              <a:rPr lang="en-US" b="1" dirty="0" err="1" smtClean="0"/>
              <a:t>khi</a:t>
            </a:r>
            <a:r>
              <a:rPr lang="en-US" b="1" dirty="0" smtClean="0"/>
              <a:t> </a:t>
            </a:r>
            <a:r>
              <a:rPr lang="en-US" b="1" dirty="0" err="1" smtClean="0"/>
              <a:t>các</a:t>
            </a:r>
            <a:r>
              <a:rPr lang="en-US" b="1" dirty="0" smtClean="0"/>
              <a:t> ion </a:t>
            </a:r>
            <a:r>
              <a:rPr lang="en-US" b="1" dirty="0" err="1" smtClean="0"/>
              <a:t>kết</a:t>
            </a:r>
            <a:r>
              <a:rPr lang="en-US" b="1" dirty="0" smtClean="0"/>
              <a:t> </a:t>
            </a:r>
            <a:r>
              <a:rPr lang="en-US" b="1" dirty="0" err="1" smtClean="0"/>
              <a:t>hợp</a:t>
            </a:r>
            <a:r>
              <a:rPr lang="en-US" b="1" dirty="0" smtClean="0"/>
              <a:t> </a:t>
            </a:r>
            <a:r>
              <a:rPr lang="en-US" b="1" dirty="0" err="1" smtClean="0"/>
              <a:t>được</a:t>
            </a:r>
            <a:r>
              <a:rPr lang="en-US" b="1" dirty="0" smtClean="0"/>
              <a:t> </a:t>
            </a:r>
            <a:r>
              <a:rPr lang="en-US" b="1" dirty="0" err="1" smtClean="0"/>
              <a:t>với</a:t>
            </a:r>
            <a:r>
              <a:rPr lang="en-US" b="1" dirty="0" smtClean="0"/>
              <a:t> </a:t>
            </a:r>
            <a:r>
              <a:rPr lang="en-US" b="1" dirty="0" err="1" smtClean="0"/>
              <a:t>nhau</a:t>
            </a:r>
            <a:r>
              <a:rPr lang="en-US" b="1" dirty="0" smtClean="0"/>
              <a:t> </a:t>
            </a:r>
            <a:r>
              <a:rPr lang="en-US" b="1" dirty="0" err="1" smtClean="0"/>
              <a:t>tạo</a:t>
            </a:r>
            <a:r>
              <a:rPr lang="en-US" b="1" dirty="0" smtClean="0"/>
              <a:t> </a:t>
            </a:r>
            <a:r>
              <a:rPr lang="en-US" b="1" dirty="0" err="1" smtClean="0"/>
              <a:t>thành</a:t>
            </a:r>
            <a:r>
              <a:rPr lang="en-US" b="1" dirty="0" smtClean="0"/>
              <a:t> </a:t>
            </a:r>
            <a:r>
              <a:rPr lang="en-US" b="1" dirty="0" err="1" smtClean="0"/>
              <a:t>ít</a:t>
            </a:r>
            <a:r>
              <a:rPr lang="en-US" b="1" dirty="0" smtClean="0"/>
              <a:t> </a:t>
            </a:r>
            <a:r>
              <a:rPr lang="en-US" b="1" dirty="0" err="1" smtClean="0"/>
              <a:t>nhất</a:t>
            </a:r>
            <a:r>
              <a:rPr lang="en-US" b="1" dirty="0" smtClean="0"/>
              <a:t> </a:t>
            </a:r>
            <a:r>
              <a:rPr lang="en-US" b="1" dirty="0" err="1" smtClean="0"/>
              <a:t>một</a:t>
            </a:r>
            <a:r>
              <a:rPr lang="en-US" b="1" dirty="0" smtClean="0"/>
              <a:t> </a:t>
            </a:r>
            <a:r>
              <a:rPr lang="en-US" b="1" dirty="0" err="1" smtClean="0"/>
              <a:t>trong</a:t>
            </a:r>
            <a:r>
              <a:rPr lang="en-US" b="1" dirty="0" smtClean="0"/>
              <a:t> </a:t>
            </a:r>
            <a:r>
              <a:rPr lang="en-US" b="1" dirty="0" err="1" smtClean="0"/>
              <a:t>các</a:t>
            </a:r>
            <a:r>
              <a:rPr lang="en-US" b="1" dirty="0" smtClean="0"/>
              <a:t> </a:t>
            </a:r>
            <a:r>
              <a:rPr lang="en-US" b="1" dirty="0" err="1" smtClean="0"/>
              <a:t>chất</a:t>
            </a:r>
            <a:r>
              <a:rPr lang="en-US" b="1" dirty="0" smtClean="0"/>
              <a:t> </a:t>
            </a:r>
            <a:r>
              <a:rPr lang="en-US" b="1" dirty="0" err="1" smtClean="0"/>
              <a:t>sau</a:t>
            </a:r>
            <a:r>
              <a:rPr lang="en-US" b="1" dirty="0" smtClean="0"/>
              <a:t>:</a:t>
            </a:r>
          </a:p>
          <a:p>
            <a:pPr>
              <a:buNone/>
            </a:pPr>
            <a:r>
              <a:rPr lang="en-US" b="1" dirty="0" smtClean="0"/>
              <a:t>			- </a:t>
            </a:r>
            <a:r>
              <a:rPr lang="en-US" b="1" dirty="0" err="1" smtClean="0"/>
              <a:t>Chất</a:t>
            </a:r>
            <a:r>
              <a:rPr lang="en-US" b="1" dirty="0" smtClean="0"/>
              <a:t> </a:t>
            </a:r>
            <a:r>
              <a:rPr lang="en-US" b="1" dirty="0" err="1" smtClean="0"/>
              <a:t>kết</a:t>
            </a:r>
            <a:r>
              <a:rPr lang="en-US" b="1" dirty="0" smtClean="0"/>
              <a:t> </a:t>
            </a:r>
            <a:r>
              <a:rPr lang="en-US" b="1" dirty="0" err="1" smtClean="0"/>
              <a:t>tủa</a:t>
            </a:r>
            <a:endParaRPr lang="en-US" b="1" dirty="0" smtClean="0"/>
          </a:p>
          <a:p>
            <a:pPr>
              <a:buNone/>
            </a:pPr>
            <a:r>
              <a:rPr lang="en-US" b="1" dirty="0" smtClean="0"/>
              <a:t>			- </a:t>
            </a:r>
            <a:r>
              <a:rPr lang="en-US" b="1" dirty="0" err="1" smtClean="0"/>
              <a:t>Chất</a:t>
            </a:r>
            <a:r>
              <a:rPr lang="en-US" b="1" dirty="0" smtClean="0"/>
              <a:t> </a:t>
            </a:r>
            <a:r>
              <a:rPr lang="en-US" b="1" dirty="0" err="1" smtClean="0"/>
              <a:t>điện</a:t>
            </a:r>
            <a:r>
              <a:rPr lang="en-US" b="1" dirty="0" smtClean="0"/>
              <a:t> </a:t>
            </a:r>
            <a:r>
              <a:rPr lang="en-US" b="1" dirty="0" err="1" smtClean="0"/>
              <a:t>li</a:t>
            </a:r>
            <a:r>
              <a:rPr lang="en-US" b="1" dirty="0" smtClean="0"/>
              <a:t> </a:t>
            </a:r>
            <a:r>
              <a:rPr lang="en-US" b="1" dirty="0" err="1" smtClean="0"/>
              <a:t>yếu</a:t>
            </a:r>
            <a:endParaRPr lang="en-US" b="1" dirty="0" smtClean="0"/>
          </a:p>
          <a:p>
            <a:pPr>
              <a:buNone/>
            </a:pPr>
            <a:r>
              <a:rPr lang="en-US" b="1" dirty="0" smtClean="0"/>
              <a:t>			- </a:t>
            </a:r>
            <a:r>
              <a:rPr lang="en-US" b="1" dirty="0" err="1" smtClean="0"/>
              <a:t>Chất</a:t>
            </a:r>
            <a:r>
              <a:rPr lang="en-US" b="1" dirty="0" smtClean="0"/>
              <a:t> </a:t>
            </a:r>
            <a:r>
              <a:rPr lang="en-US" b="1" dirty="0" err="1" smtClean="0"/>
              <a:t>khí</a:t>
            </a:r>
            <a:endParaRPr lang="en-US" b="1" dirty="0" smtClean="0"/>
          </a:p>
          <a:p>
            <a:pPr>
              <a:buNone/>
            </a:pPr>
            <a:endParaRPr lang="en-US" b="1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228600"/>
            <a:ext cx="8229600" cy="337280"/>
          </a:xfrm>
          <a:prstGeom prst="rect">
            <a:avLst/>
          </a:prstGeom>
          <a:ln w="9525" cap="flat" cmpd="sng" algn="ctr">
            <a:noFill/>
            <a:prstDash val="soli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Phiếu học tập số 2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</TotalTime>
  <Words>982</Words>
  <Application>Microsoft Office PowerPoint</Application>
  <PresentationFormat>On-screen Show (4:3)</PresentationFormat>
  <Paragraphs>133</Paragraphs>
  <Slides>16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.VnTime</vt:lpstr>
      <vt:lpstr>Arial</vt:lpstr>
      <vt:lpstr>Calibri</vt:lpstr>
      <vt:lpstr>Symbol</vt:lpstr>
      <vt:lpstr>Times New Roman</vt:lpstr>
      <vt:lpstr>Office Theme</vt:lpstr>
      <vt:lpstr>Equation</vt:lpstr>
      <vt:lpstr>BÀI 4</vt:lpstr>
      <vt:lpstr>GÓC TRẢI NGHIỆM</vt:lpstr>
      <vt:lpstr>GÓC PHÂN TÍCH</vt:lpstr>
      <vt:lpstr>GÓC ÁP DỤNG</vt:lpstr>
      <vt:lpstr>PowerPoint Presentation</vt:lpstr>
      <vt:lpstr>Phiếu học tập số 1</vt:lpstr>
      <vt:lpstr>Kết luận</vt:lpstr>
      <vt:lpstr>Phiếu học tập số 2</vt:lpstr>
      <vt:lpstr>Kết luận</vt:lpstr>
      <vt:lpstr>Phiếu học tập số 3</vt:lpstr>
      <vt:lpstr>Phiếu học tập số 3</vt:lpstr>
      <vt:lpstr>Phiếu học tập số 3</vt:lpstr>
      <vt:lpstr>Phiếu học tập số 3</vt:lpstr>
      <vt:lpstr>KẾT LUẬN</vt:lpstr>
      <vt:lpstr>Bài tập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BÀI 4</dc:title>
  <dc:creator>HoaPhong</dc:creator>
  <cp:lastModifiedBy>Dell</cp:lastModifiedBy>
  <cp:revision>33</cp:revision>
  <dcterms:created xsi:type="dcterms:W3CDTF">2011-09-14T03:16:09Z</dcterms:created>
  <dcterms:modified xsi:type="dcterms:W3CDTF">2021-09-19T18:58:04Z</dcterms:modified>
</cp:coreProperties>
</file>