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77" r:id="rId6"/>
    <p:sldId id="267" r:id="rId7"/>
    <p:sldId id="275" r:id="rId8"/>
    <p:sldId id="269" r:id="rId9"/>
    <p:sldId id="276" r:id="rId10"/>
    <p:sldId id="270" r:id="rId11"/>
    <p:sldId id="271" r:id="rId12"/>
    <p:sldId id="272" r:id="rId13"/>
    <p:sldId id="273" r:id="rId14"/>
    <p:sldId id="261" r:id="rId15"/>
    <p:sldId id="278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A68A6-38F1-4549-B6EE-1BEDC90E4397}" type="datetimeFigureOut">
              <a:rPr lang="en-US" smtClean="0"/>
              <a:t>20-Sep-21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A330A-1437-47B1-92FA-76D2721BA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0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A330A-1437-47B1-92FA-76D2721BA4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6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240268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cap="none" spc="0" baseline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PHẢN ỨNG TRAO ĐỔI ION TRONG DUNG DỊCH CÁC CHẤT ĐIỆN LI</a:t>
            </a:r>
            <a:endParaRPr lang="en-US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ABDC0-3C0D-43E8-A0CA-70B61E773F22}" type="datetimeFigureOut">
              <a:rPr lang="en-US" smtClean="0"/>
              <a:pPr/>
              <a:t>20-Sep-21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8ECC-E690-40B8-82A4-F9528908B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4475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4</a:t>
            </a:r>
            <a:endParaRPr lang="en-US" sz="8000" b="1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28800"/>
            <a:ext cx="9144000" cy="2971800"/>
          </a:xfrm>
        </p:spPr>
        <p:txBody>
          <a:bodyPr>
            <a:noAutofit/>
          </a:bodyPr>
          <a:lstStyle/>
          <a:p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Phản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ứng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trao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đổi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ion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trong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dung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dịch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chất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điện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li (</a:t>
            </a:r>
            <a:r>
              <a:rPr lang="en-US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tiết</a:t>
            </a:r>
            <a:r>
              <a:rPr lang="en-US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1)</a:t>
            </a:r>
            <a:endParaRPr lang="en-US" sz="5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3" descr="hoa hoc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4700" y="3640685"/>
            <a:ext cx="2514600" cy="2548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1000" y="4038600"/>
            <a:ext cx="685800" cy="685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err="1" smtClean="0"/>
              <a:t>Bài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1.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ion </a:t>
            </a:r>
            <a:r>
              <a:rPr lang="en-US" dirty="0" err="1" smtClean="0"/>
              <a:t>rút</a:t>
            </a:r>
            <a:r>
              <a:rPr lang="en-US" dirty="0" smtClean="0"/>
              <a:t> </a:t>
            </a:r>
            <a:r>
              <a:rPr lang="en-US" dirty="0" err="1" smtClean="0"/>
              <a:t>gọn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A. </a:t>
            </a:r>
            <a:r>
              <a:rPr lang="en-US" dirty="0" err="1" smtClean="0"/>
              <a:t>Những</a:t>
            </a:r>
            <a:r>
              <a:rPr lang="en-US" dirty="0" smtClean="0"/>
              <a:t> ion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tồn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,</a:t>
            </a:r>
          </a:p>
          <a:p>
            <a:pPr algn="just">
              <a:buNone/>
            </a:pPr>
            <a:r>
              <a:rPr lang="en-US" dirty="0" smtClean="0"/>
              <a:t>B. </a:t>
            </a:r>
            <a:r>
              <a:rPr lang="en-US" dirty="0" err="1" smtClean="0"/>
              <a:t>Nồng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ion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C.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li.</a:t>
            </a:r>
          </a:p>
          <a:p>
            <a:pPr algn="just">
              <a:buNone/>
            </a:pPr>
            <a:r>
              <a:rPr lang="en-US" dirty="0" smtClean="0"/>
              <a:t>D.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tồn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li.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04800" y="3200400"/>
            <a:ext cx="685800" cy="685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Bài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2.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A. Zn +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                  </a:t>
            </a:r>
            <a:r>
              <a:rPr lang="en-US" dirty="0" smtClean="0"/>
              <a:t>ZnSO</a:t>
            </a:r>
            <a:r>
              <a:rPr lang="en-US" baseline="-25000" dirty="0" smtClean="0"/>
              <a:t>4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B. Fe(NO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+ 3NaOH          Fe(OH)</a:t>
            </a:r>
            <a:r>
              <a:rPr lang="en-US" baseline="-25000" dirty="0" smtClean="0"/>
              <a:t>3</a:t>
            </a:r>
            <a:r>
              <a:rPr lang="en-US" dirty="0" smtClean="0"/>
              <a:t>+ 3NaNO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C. 2Fe(NO)</a:t>
            </a:r>
            <a:r>
              <a:rPr lang="en-US" baseline="-25000" dirty="0" smtClean="0"/>
              <a:t>3</a:t>
            </a:r>
            <a:r>
              <a:rPr lang="en-US" dirty="0" smtClean="0"/>
              <a:t> + 2KI          2Fe(NO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+ I</a:t>
            </a:r>
            <a:r>
              <a:rPr lang="en-US" baseline="-25000" dirty="0" smtClean="0"/>
              <a:t>2 </a:t>
            </a:r>
            <a:r>
              <a:rPr lang="en-US" dirty="0" smtClean="0"/>
              <a:t>+ 2KNO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D. Zn + 2Fe(NO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          Zn(NO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+ 2Fe(NO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0400" y="2971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95800" y="3581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86200" y="4114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86200" y="4724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381000" y="4191000"/>
            <a:ext cx="685800" cy="685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 3:</a:t>
            </a:r>
            <a:r>
              <a:rPr lang="en-US" sz="2800" dirty="0" smtClean="0"/>
              <a:t> </a:t>
            </a:r>
            <a:r>
              <a:rPr lang="en-US" sz="2800" dirty="0" err="1" smtClean="0"/>
              <a:t>Phản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CaCl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Na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      2NaCl +CaCO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ion </a:t>
            </a:r>
            <a:r>
              <a:rPr lang="en-US" sz="2800" dirty="0" err="1" smtClean="0"/>
              <a:t>rút</a:t>
            </a:r>
            <a:r>
              <a:rPr lang="en-US" sz="2800" dirty="0" smtClean="0"/>
              <a:t> </a:t>
            </a:r>
            <a:r>
              <a:rPr lang="en-US" sz="2800" dirty="0" err="1" smtClean="0"/>
              <a:t>gọn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A.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B.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C.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D.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0" y="1828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8687197" y="1828403"/>
            <a:ext cx="3048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90600" y="2438400"/>
          <a:ext cx="7128711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6" name="Equation" r:id="rId3" imgW="3429000" imgH="241200" progId="Equation.3">
                  <p:embed/>
                </p:oleObj>
              </mc:Choice>
              <mc:Fallback>
                <p:oleObj name="Equation" r:id="rId3" imgW="34290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8400"/>
                        <a:ext cx="7128711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066800" y="3429000"/>
          <a:ext cx="63912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7" name="Equation" r:id="rId5" imgW="3073320" imgH="241200" progId="Equation.3">
                  <p:embed/>
                </p:oleObj>
              </mc:Choice>
              <mc:Fallback>
                <p:oleObj name="Equation" r:id="rId5" imgW="307332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29000"/>
                        <a:ext cx="639127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219200" y="4267200"/>
          <a:ext cx="33004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8" name="Equation" r:id="rId7" imgW="1587240" imgH="241200" progId="Equation.3">
                  <p:embed/>
                </p:oleObj>
              </mc:Choice>
              <mc:Fallback>
                <p:oleObj name="Equation" r:id="rId7" imgW="15872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330041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143000" y="5257800"/>
          <a:ext cx="64960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Equation" r:id="rId9" imgW="3124080" imgH="241200" progId="Equation.3">
                  <p:embed/>
                </p:oleObj>
              </mc:Choice>
              <mc:Fallback>
                <p:oleObj name="Equation" r:id="rId9" imgW="31240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7800"/>
                        <a:ext cx="64960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28600" y="3886200"/>
            <a:ext cx="685800" cy="6858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Bài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4:</a:t>
            </a:r>
            <a:r>
              <a:rPr lang="en-US" dirty="0" smtClean="0"/>
              <a:t> Cho </a:t>
            </a:r>
            <a:r>
              <a:rPr lang="en-US" dirty="0" err="1" smtClean="0"/>
              <a:t>các</a:t>
            </a:r>
            <a:r>
              <a:rPr lang="en-US" dirty="0" smtClean="0"/>
              <a:t> ion </a:t>
            </a:r>
            <a:r>
              <a:rPr lang="en-US" dirty="0" err="1" smtClean="0"/>
              <a:t>sau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err="1" smtClean="0"/>
              <a:t>Những</a:t>
            </a:r>
            <a:r>
              <a:rPr lang="en-US" dirty="0" smtClean="0"/>
              <a:t> ion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tồn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dung </a:t>
            </a:r>
          </a:p>
          <a:p>
            <a:pPr>
              <a:buNone/>
            </a:pPr>
            <a:r>
              <a:rPr lang="en-US" dirty="0" err="1" smtClean="0"/>
              <a:t>dịch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A.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D.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00600" y="1524000"/>
          <a:ext cx="352213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0" name="Equation" r:id="rId3" imgW="1625400" imgH="228600" progId="Equation.3">
                  <p:embed/>
                </p:oleObj>
              </mc:Choice>
              <mc:Fallback>
                <p:oleObj name="Equation" r:id="rId3" imgW="16254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52213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696168"/>
              </p:ext>
            </p:extLst>
          </p:nvPr>
        </p:nvGraphicFramePr>
        <p:xfrm>
          <a:off x="1087967" y="2999994"/>
          <a:ext cx="352213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1" name="Equation" r:id="rId5" imgW="1625400" imgH="228600" progId="Equation.3">
                  <p:embed/>
                </p:oleObj>
              </mc:Choice>
              <mc:Fallback>
                <p:oleObj name="Equation" r:id="rId5" imgW="16254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967" y="2999994"/>
                        <a:ext cx="3522133" cy="495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3962400"/>
          <a:ext cx="20081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2" name="Equation" r:id="rId7" imgW="927000" imgH="228600" progId="Equation.3">
                  <p:embed/>
                </p:oleObj>
              </mc:Choice>
              <mc:Fallback>
                <p:oleObj name="Equation" r:id="rId7" imgW="927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962400"/>
                        <a:ext cx="20081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4953000"/>
          <a:ext cx="19542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3" name="Equation" r:id="rId9" imgW="901440" imgH="228600" progId="Equation.3">
                  <p:embed/>
                </p:oleObj>
              </mc:Choice>
              <mc:Fallback>
                <p:oleObj name="Equation" r:id="rId9" imgW="9014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53000"/>
                        <a:ext cx="195421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23988" y="5943600"/>
          <a:ext cx="2806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4" name="Equation" r:id="rId11" imgW="1295280" imgH="228600" progId="Equation.3">
                  <p:embed/>
                </p:oleObj>
              </mc:Choice>
              <mc:Fallback>
                <p:oleObj name="Equation" r:id="rId11" imgW="1295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5943600"/>
                        <a:ext cx="2806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KẾT LUẬN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xảy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dung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giữa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ion.</a:t>
            </a:r>
          </a:p>
          <a:p>
            <a:pPr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trao</a:t>
            </a:r>
            <a:r>
              <a:rPr lang="en-US" b="1" dirty="0" smtClean="0"/>
              <a:t> </a:t>
            </a:r>
            <a:r>
              <a:rPr lang="en-US" b="1" dirty="0" err="1" smtClean="0"/>
              <a:t>đổi</a:t>
            </a:r>
            <a:r>
              <a:rPr lang="en-US" b="1" dirty="0" smtClean="0"/>
              <a:t> ion </a:t>
            </a:r>
            <a:r>
              <a:rPr lang="en-US" b="1" dirty="0" err="1" smtClean="0"/>
              <a:t>trong</a:t>
            </a:r>
            <a:r>
              <a:rPr lang="en-US" b="1" dirty="0" smtClean="0"/>
              <a:t> dung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xảy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khi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ion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hợp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nhau</a:t>
            </a:r>
            <a:r>
              <a:rPr lang="en-US" b="1" dirty="0" smtClean="0"/>
              <a:t> </a:t>
            </a: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ít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tủa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yếu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,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ion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ion </a:t>
            </a:r>
            <a:r>
              <a:rPr lang="en-US" dirty="0" err="1" smtClean="0"/>
              <a:t>rút</a:t>
            </a:r>
            <a:r>
              <a:rPr lang="en-US" dirty="0" smtClean="0"/>
              <a:t> </a:t>
            </a:r>
            <a:r>
              <a:rPr lang="en-US" dirty="0" err="1" smtClean="0"/>
              <a:t>gọn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(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).</a:t>
            </a:r>
          </a:p>
          <a:p>
            <a:pPr marL="514350" indent="-514350">
              <a:buAutoNum type="alphaLcPeriod"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+ KOH</a:t>
            </a:r>
          </a:p>
          <a:p>
            <a:pPr marL="514350" indent="-514350">
              <a:buAutoNum type="alphaLcPeriod"/>
            </a:pPr>
            <a:r>
              <a:rPr lang="en-US" dirty="0" smtClean="0"/>
              <a:t>FeCl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</a:p>
          <a:p>
            <a:pPr marL="514350" indent="-514350">
              <a:buAutoNum type="alphaLcPeriod"/>
            </a:pPr>
            <a:r>
              <a:rPr lang="en-US" dirty="0" smtClean="0"/>
              <a:t>MgCl</a:t>
            </a:r>
            <a:r>
              <a:rPr lang="en-US" baseline="-25000" dirty="0" smtClean="0"/>
              <a:t>2</a:t>
            </a:r>
            <a:r>
              <a:rPr lang="en-US" dirty="0" smtClean="0"/>
              <a:t> + NaNO</a:t>
            </a:r>
            <a:r>
              <a:rPr lang="en-US" baseline="-25000" dirty="0" smtClean="0"/>
              <a:t>3</a:t>
            </a:r>
          </a:p>
          <a:p>
            <a:pPr marL="514350" indent="-514350">
              <a:buAutoNum type="alphaLcPeriod"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+ Ba(OH)</a:t>
            </a:r>
            <a:r>
              <a:rPr lang="en-US" baseline="-25000" dirty="0" smtClean="0"/>
              <a:t>2  </a:t>
            </a:r>
          </a:p>
          <a:p>
            <a:pPr marL="514350" indent="-514350">
              <a:buAutoNum type="alphaL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752601"/>
            <a:ext cx="8610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1, 2, 3, 4, 5, 6, 7 /20 SGK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7400" y="609600"/>
            <a:ext cx="5181600" cy="762000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ở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GÓC TRẢI NGHIỆM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thí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Nhiệm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: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thí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thí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,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, </a:t>
            </a:r>
            <a:r>
              <a:rPr lang="en-US" dirty="0" err="1" smtClean="0"/>
              <a:t>rút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GÓC PHÂN TÍCH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Nhiệm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trao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ion </a:t>
            </a:r>
            <a:r>
              <a:rPr lang="en-US" dirty="0" err="1" smtClean="0"/>
              <a:t>trong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GÓC ÁP DỤNG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,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Nhiệm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HS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tóm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thuyết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8200"/>
            <a:ext cx="8229600" cy="5287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920"/>
            <a:ext cx="8229600" cy="533400"/>
          </a:xfr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472692"/>
              </p:ext>
            </p:extLst>
          </p:nvPr>
        </p:nvGraphicFramePr>
        <p:xfrm>
          <a:off x="76200" y="837438"/>
          <a:ext cx="9067798" cy="5993892"/>
        </p:xfrm>
        <a:graphic>
          <a:graphicData uri="http://schemas.openxmlformats.org/drawingml/2006/table">
            <a:tbl>
              <a:tblPr/>
              <a:tblGrid>
                <a:gridCol w="1295400"/>
                <a:gridCol w="2209800"/>
                <a:gridCol w="1371600"/>
                <a:gridCol w="4190998"/>
              </a:tblGrid>
              <a:tr h="287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TN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Cách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tiến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hành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Hiện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tượng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Giải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thích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-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Phương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trình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1.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kết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tủa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Nhỏ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khoảng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2 – 3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giọt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Na</a:t>
                      </a:r>
                      <a:r>
                        <a:rPr lang="en-US" sz="1800" b="1" baseline="-25000" dirty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SO</a:t>
                      </a:r>
                      <a:r>
                        <a:rPr lang="en-US" sz="1800" b="1" baseline="-25000" dirty="0"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vào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ống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nghiệm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đựng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dung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dịch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BaCl</a:t>
                      </a:r>
                      <a:r>
                        <a:rPr lang="en-US" sz="1800" b="1" baseline="-25000" dirty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Kết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tủa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trắng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Na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SO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BaCl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BaSO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4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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+ 2NaCl 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21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2.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điện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li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yếu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Nhỏ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vài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giọt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phenolphtalein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vào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ống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nghiệm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đựng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NaOH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loãng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. </a:t>
                      </a:r>
                      <a:endParaRPr lang="en-US" sz="1800" b="1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Nhỏ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từ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từ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HCl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loãng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vào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ống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nghiệm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trên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vừa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nhỏ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vừa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lắc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đến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khi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mất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màu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Dung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dịch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có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màu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hồng</a:t>
                      </a: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Dung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dịch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mất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màu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-Do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NaOH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có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môi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trường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kiềm</a:t>
                      </a: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Do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HCl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NaOH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NaCl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-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Nhỏ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từ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từ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HCl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vào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ống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nghiệm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đựng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CH</a:t>
                      </a:r>
                      <a:r>
                        <a:rPr lang="en-US" sz="1800" b="1" baseline="-25000" dirty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COONa.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-Dung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dịch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thành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có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mùi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giấm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HCl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CH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COONa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-2500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COOH +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NaCl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3.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thành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khí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.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Nhỏ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HCl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vào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ống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nghiệm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đựng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Na</a:t>
                      </a:r>
                      <a:r>
                        <a:rPr lang="en-US" sz="1800" b="1" baseline="-25000" dirty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CO</a:t>
                      </a:r>
                      <a:r>
                        <a:rPr lang="en-US" sz="1800" b="1" baseline="-25000" dirty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.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Sủi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bọt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khí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2HCl + Na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2NaCl + 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O + CO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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19920"/>
            <a:ext cx="8229600" cy="533400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Phiếu học tập số 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trao</a:t>
            </a:r>
            <a:r>
              <a:rPr lang="en-US" b="1" dirty="0" smtClean="0"/>
              <a:t> </a:t>
            </a:r>
            <a:r>
              <a:rPr lang="en-US" b="1" dirty="0" err="1" smtClean="0"/>
              <a:t>đổi</a:t>
            </a:r>
            <a:r>
              <a:rPr lang="en-US" b="1" dirty="0" smtClean="0"/>
              <a:t> ion </a:t>
            </a:r>
            <a:r>
              <a:rPr lang="en-US" b="1" dirty="0" err="1" smtClean="0"/>
              <a:t>trong</a:t>
            </a:r>
            <a:r>
              <a:rPr lang="en-US" b="1" dirty="0" smtClean="0"/>
              <a:t> dung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xảy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khi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ion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hợp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nhau</a:t>
            </a:r>
            <a:r>
              <a:rPr lang="en-US" b="1" dirty="0" smtClean="0"/>
              <a:t> </a:t>
            </a: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ít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tủa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yếu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37280"/>
          </a:xfr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 err="1" smtClean="0"/>
              <a:t>Phiếu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số</a:t>
            </a:r>
            <a:r>
              <a:rPr lang="en-US" sz="2800" b="1" dirty="0" smtClean="0"/>
              <a:t> 2</a:t>
            </a:r>
            <a:endParaRPr lang="en-US" sz="28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27452"/>
              </p:ext>
            </p:extLst>
          </p:nvPr>
        </p:nvGraphicFramePr>
        <p:xfrm>
          <a:off x="76200" y="685800"/>
          <a:ext cx="9067800" cy="5738203"/>
        </p:xfrm>
        <a:graphic>
          <a:graphicData uri="http://schemas.openxmlformats.org/drawingml/2006/table">
            <a:tbl>
              <a:tblPr/>
              <a:tblGrid>
                <a:gridCol w="1143000"/>
                <a:gridCol w="1066800"/>
                <a:gridCol w="2286000"/>
                <a:gridCol w="4572000"/>
              </a:tblGrid>
              <a:tr h="1057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Arial"/>
                        </a:rPr>
                        <a:t>Thí</a:t>
                      </a:r>
                      <a:r>
                        <a:rPr lang="en-US" sz="20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ea typeface="Calibri"/>
                          <a:cs typeface="Arial"/>
                        </a:rPr>
                        <a:t>nghiệm</a:t>
                      </a:r>
                      <a:endParaRPr lang="en-US" sz="20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Calibri"/>
                          <a:cs typeface="Arial"/>
                        </a:rPr>
                        <a:t>Hiện</a:t>
                      </a:r>
                      <a:r>
                        <a:rPr lang="en-US" sz="20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latin typeface="Times New Roman"/>
                          <a:ea typeface="Calibri"/>
                          <a:cs typeface="Arial"/>
                        </a:rPr>
                        <a:t>tượng</a:t>
                      </a:r>
                      <a:endParaRPr lang="en-US" sz="20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Calibri"/>
                          <a:cs typeface="Arial"/>
                        </a:rPr>
                        <a:t>Phương</a:t>
                      </a: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trình</a:t>
                      </a: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phân</a:t>
                      </a: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tử</a:t>
                      </a:r>
                      <a:endParaRPr lang="en-US" sz="20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Calibri"/>
                          <a:cs typeface="Arial"/>
                        </a:rPr>
                        <a:t>Phương</a:t>
                      </a: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trình</a:t>
                      </a:r>
                      <a:r>
                        <a:rPr lang="en-US" sz="2000" b="1" dirty="0" smtClean="0">
                          <a:latin typeface="Times New Roman"/>
                          <a:ea typeface="Calibri"/>
                          <a:cs typeface="Arial"/>
                        </a:rPr>
                        <a:t> ion 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Calibri"/>
                          <a:cs typeface="Arial"/>
                        </a:rPr>
                        <a:t>Phương</a:t>
                      </a: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trình</a:t>
                      </a:r>
                      <a:r>
                        <a:rPr lang="en-US" sz="2000" b="1" dirty="0" smtClean="0">
                          <a:latin typeface="Times New Roman"/>
                          <a:ea typeface="Calibri"/>
                          <a:cs typeface="Arial"/>
                        </a:rPr>
                        <a:t> ion </a:t>
                      </a:r>
                      <a:r>
                        <a:rPr lang="en-US" sz="2000" b="1" dirty="0" err="1" smtClean="0">
                          <a:latin typeface="Times New Roman"/>
                          <a:ea typeface="Calibri"/>
                          <a:cs typeface="Arial"/>
                        </a:rPr>
                        <a:t>rút</a:t>
                      </a:r>
                      <a:r>
                        <a:rPr lang="en-US" sz="20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gọn</a:t>
                      </a:r>
                      <a:endParaRPr lang="en-US" sz="20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1.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kết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tủa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Kết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tủa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trắng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Na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SO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BaCl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 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       BaSO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4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+ 2NaCl 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3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2.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điện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li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yếu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Dd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có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màu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hồng</a:t>
                      </a:r>
                      <a:endParaRPr lang="en-US" sz="1800" b="1" baseline="0" dirty="0" smtClean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Dd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mất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màu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HCl+NaOH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               NaCl+H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O</a:t>
                      </a: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dd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thành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có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mùi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giấm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HCl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+ CH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COONa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CH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COOH +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NaCl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Arial"/>
                        </a:rPr>
                        <a:t>H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+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 + Cl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 + CH</a:t>
                      </a:r>
                      <a:r>
                        <a:rPr lang="en-US" sz="1800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COO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 + Na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+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US" sz="1800" baseline="-2500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Cl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 +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Na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aseline="30000" dirty="0" smtClean="0">
                          <a:latin typeface="Times New Roman"/>
                          <a:ea typeface="Calibri"/>
                          <a:cs typeface="Arial"/>
                        </a:rPr>
                        <a:t>                                                                                  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+ CH</a:t>
                      </a:r>
                      <a:r>
                        <a:rPr lang="en-US" sz="1800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Arial"/>
                        </a:rPr>
                        <a:t>COOH</a:t>
                      </a: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.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Phản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ứng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tạo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thành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chất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Calibri"/>
                          <a:cs typeface="Arial"/>
                        </a:rPr>
                        <a:t>khí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.</a:t>
                      </a:r>
                      <a:endParaRPr lang="en-US" sz="2400" b="1" dirty="0">
                        <a:latin typeface=".VnTime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Times New Roman"/>
                          <a:ea typeface="Calibri"/>
                          <a:cs typeface="Arial"/>
                        </a:rPr>
                        <a:t>Sủi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bọt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/>
                          <a:ea typeface="Calibri"/>
                          <a:cs typeface="Arial"/>
                        </a:rPr>
                        <a:t>khí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Arial"/>
                        </a:rPr>
                        <a:t>2HCl + Na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CO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2NaCl + H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O + CO</a:t>
                      </a:r>
                      <a:r>
                        <a:rPr lang="en-US" sz="1800" b="1" baseline="-25000" dirty="0" smtClean="0"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endParaRPr lang="en-US" sz="18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6779" marR="46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047220"/>
              </p:ext>
            </p:extLst>
          </p:nvPr>
        </p:nvGraphicFramePr>
        <p:xfrm>
          <a:off x="4629149" y="1851025"/>
          <a:ext cx="4362451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Equation" r:id="rId5" imgW="3263760" imgH="228600" progId="Equation.3">
                  <p:embed/>
                </p:oleObj>
              </mc:Choice>
              <mc:Fallback>
                <p:oleObj name="Equation" r:id="rId5" imgW="3263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49" y="1851025"/>
                        <a:ext cx="4362451" cy="32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781675" y="2286000"/>
          <a:ext cx="20002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Equation" r:id="rId7" imgW="1422360" imgH="228600" progId="Equation.3">
                  <p:embed/>
                </p:oleObj>
              </mc:Choice>
              <mc:Fallback>
                <p:oleObj name="Equation" r:id="rId7" imgW="14223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2286000"/>
                        <a:ext cx="20002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58277"/>
              </p:ext>
            </p:extLst>
          </p:nvPr>
        </p:nvGraphicFramePr>
        <p:xfrm>
          <a:off x="4621213" y="3014663"/>
          <a:ext cx="383857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0" name="Equation" r:id="rId9" imgW="2730240" imgH="228600" progId="Equation.3">
                  <p:embed/>
                </p:oleObj>
              </mc:Choice>
              <mc:Fallback>
                <p:oleObj name="Equation" r:id="rId9" imgW="27302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3014663"/>
                        <a:ext cx="3838575" cy="322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674766"/>
              </p:ext>
            </p:extLst>
          </p:nvPr>
        </p:nvGraphicFramePr>
        <p:xfrm>
          <a:off x="5934075" y="3353005"/>
          <a:ext cx="16954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Equation" r:id="rId11" imgW="1206360" imgH="228600" progId="Equation.3">
                  <p:embed/>
                </p:oleObj>
              </mc:Choice>
              <mc:Fallback>
                <p:oleObj name="Equation" r:id="rId11" imgW="12063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075" y="3353005"/>
                        <a:ext cx="16954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231285"/>
              </p:ext>
            </p:extLst>
          </p:nvPr>
        </p:nvGraphicFramePr>
        <p:xfrm>
          <a:off x="5444744" y="4880770"/>
          <a:ext cx="2786063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Equation" r:id="rId13" imgW="1981080" imgH="241200" progId="Equation.3">
                  <p:embed/>
                </p:oleObj>
              </mc:Choice>
              <mc:Fallback>
                <p:oleObj name="Equation" r:id="rId13" imgW="198108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744" y="4880770"/>
                        <a:ext cx="2786063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32962"/>
              </p:ext>
            </p:extLst>
          </p:nvPr>
        </p:nvGraphicFramePr>
        <p:xfrm>
          <a:off x="4975225" y="5222082"/>
          <a:ext cx="36131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Equation" r:id="rId15" imgW="2514600" imgH="482400" progId="Equation.3">
                  <p:embed/>
                </p:oleObj>
              </mc:Choice>
              <mc:Fallback>
                <p:oleObj name="Equation" r:id="rId15" imgW="2514600" imgH="482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5222082"/>
                        <a:ext cx="3613150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544962"/>
              </p:ext>
            </p:extLst>
          </p:nvPr>
        </p:nvGraphicFramePr>
        <p:xfrm>
          <a:off x="5453888" y="5904707"/>
          <a:ext cx="23939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4" name="Equation" r:id="rId17" imgW="1701720" imgH="241200" progId="Equation.3">
                  <p:embed/>
                </p:oleObj>
              </mc:Choice>
              <mc:Fallback>
                <p:oleObj name="Equation" r:id="rId17" imgW="170172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888" y="5904707"/>
                        <a:ext cx="23939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xảy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dung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giữa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ion.</a:t>
            </a:r>
          </a:p>
          <a:p>
            <a:pPr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Phản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 </a:t>
            </a:r>
            <a:r>
              <a:rPr lang="en-US" b="1" dirty="0" err="1" smtClean="0"/>
              <a:t>trao</a:t>
            </a:r>
            <a:r>
              <a:rPr lang="en-US" b="1" dirty="0" smtClean="0"/>
              <a:t> </a:t>
            </a:r>
            <a:r>
              <a:rPr lang="en-US" b="1" dirty="0" err="1" smtClean="0"/>
              <a:t>đổi</a:t>
            </a:r>
            <a:r>
              <a:rPr lang="en-US" b="1" dirty="0" smtClean="0"/>
              <a:t> ion </a:t>
            </a:r>
            <a:r>
              <a:rPr lang="en-US" b="1" dirty="0" err="1" smtClean="0"/>
              <a:t>trong</a:t>
            </a:r>
            <a:r>
              <a:rPr lang="en-US" b="1" dirty="0" smtClean="0"/>
              <a:t> dung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xảy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khi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ion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hợp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nhau</a:t>
            </a:r>
            <a:r>
              <a:rPr lang="en-US" b="1" dirty="0" smtClean="0"/>
              <a:t> </a:t>
            </a: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ít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tủa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điện</a:t>
            </a:r>
            <a:r>
              <a:rPr lang="en-US" b="1" dirty="0" smtClean="0"/>
              <a:t> </a:t>
            </a:r>
            <a:r>
              <a:rPr lang="en-US" b="1" dirty="0" err="1" smtClean="0"/>
              <a:t>li</a:t>
            </a:r>
            <a:r>
              <a:rPr lang="en-US" b="1" dirty="0" smtClean="0"/>
              <a:t> </a:t>
            </a:r>
            <a:r>
              <a:rPr lang="en-US" b="1" dirty="0" err="1" smtClean="0"/>
              <a:t>yếu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- </a:t>
            </a:r>
            <a:r>
              <a:rPr lang="en-US" b="1" dirty="0" err="1" smtClean="0"/>
              <a:t>Chất</a:t>
            </a:r>
            <a:r>
              <a:rPr lang="en-US" b="1" dirty="0" smtClean="0"/>
              <a:t> </a:t>
            </a:r>
            <a:r>
              <a:rPr lang="en-US" b="1" dirty="0" err="1" smtClean="0"/>
              <a:t>khí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337280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Phiếu học tập số 2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982</Words>
  <Application>Microsoft Office PowerPoint</Application>
  <PresentationFormat>On-screen Show (4:3)</PresentationFormat>
  <Paragraphs>133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.VnTime</vt:lpstr>
      <vt:lpstr>Arial</vt:lpstr>
      <vt:lpstr>Calibri</vt:lpstr>
      <vt:lpstr>Symbol</vt:lpstr>
      <vt:lpstr>Times New Roman</vt:lpstr>
      <vt:lpstr>Office Theme</vt:lpstr>
      <vt:lpstr>Equation</vt:lpstr>
      <vt:lpstr>BÀI 4</vt:lpstr>
      <vt:lpstr>GÓC TRẢI NGHIỆM</vt:lpstr>
      <vt:lpstr>GÓC PHÂN TÍCH</vt:lpstr>
      <vt:lpstr>GÓC ÁP DỤNG</vt:lpstr>
      <vt:lpstr>PowerPoint Presentation</vt:lpstr>
      <vt:lpstr>Phiếu học tập số 1</vt:lpstr>
      <vt:lpstr>Kết luận</vt:lpstr>
      <vt:lpstr>Phiếu học tập số 2</vt:lpstr>
      <vt:lpstr>Kết luận</vt:lpstr>
      <vt:lpstr>Phiếu học tập số 3</vt:lpstr>
      <vt:lpstr>Phiếu học tập số 3</vt:lpstr>
      <vt:lpstr>Phiếu học tập số 3</vt:lpstr>
      <vt:lpstr>Phiếu học tập số 3</vt:lpstr>
      <vt:lpstr>KẾT LUẬN</vt:lpstr>
      <vt:lpstr>Bài tập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</dc:title>
  <dc:creator>HoaPhong</dc:creator>
  <cp:lastModifiedBy>Dell</cp:lastModifiedBy>
  <cp:revision>33</cp:revision>
  <dcterms:created xsi:type="dcterms:W3CDTF">2011-09-14T03:16:09Z</dcterms:created>
  <dcterms:modified xsi:type="dcterms:W3CDTF">2021-09-19T18:58:04Z</dcterms:modified>
</cp:coreProperties>
</file>